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1" r:id="rId3"/>
    <p:sldId id="259" r:id="rId4"/>
    <p:sldId id="281" r:id="rId5"/>
    <p:sldId id="288" r:id="rId6"/>
    <p:sldId id="283" r:id="rId7"/>
    <p:sldId id="292" r:id="rId8"/>
    <p:sldId id="293" r:id="rId9"/>
    <p:sldId id="294" r:id="rId10"/>
    <p:sldId id="285" r:id="rId11"/>
    <p:sldId id="287" r:id="rId12"/>
    <p:sldId id="290" r:id="rId1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FFFF99"/>
    <a:srgbClr val="FFFFFF"/>
    <a:srgbClr val="1C1C1C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0" autoAdjust="0"/>
    <p:restoredTop sz="94675" autoAdjust="0"/>
  </p:normalViewPr>
  <p:slideViewPr>
    <p:cSldViewPr>
      <p:cViewPr>
        <p:scale>
          <a:sx n="100" d="100"/>
          <a:sy n="100" d="100"/>
        </p:scale>
        <p:origin x="-1688" y="-80"/>
      </p:cViewPr>
      <p:guideLst>
        <p:guide orient="horz" pos="2064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46"/>
    </p:cViewPr>
  </p:sorterViewPr>
  <p:notesViewPr>
    <p:cSldViewPr showGuides="1">
      <p:cViewPr varScale="1">
        <p:scale>
          <a:sx n="59" d="100"/>
          <a:sy n="59" d="100"/>
        </p:scale>
        <p:origin x="-2544" y="-90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B97AA4CA-07D2-484A-9FCC-7C6B3F38B8AF}" type="datetimeFigureOut">
              <a:rPr lang="fr-CA" smtClean="0"/>
              <a:t>12-05-03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AA588044-D4C8-4E8E-93AF-2727D911F3D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558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8CEBF91E-0071-4E3B-AF4C-721EFCDD86F4}" type="datetimeFigureOut">
              <a:rPr lang="fr-CA" smtClean="0"/>
              <a:t>12-05-03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72738425-F119-4051-9DB0-A565B52C54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51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tags" Target="../tags/tag11.xml"/><Relationship Id="rId7" Type="http://schemas.openxmlformats.org/officeDocument/2006/relationships/slideMaster" Target="../slideMasters/slideMaster1.xml"/><Relationship Id="rId8" Type="http://schemas.openxmlformats.org/officeDocument/2006/relationships/image" Target="../media/image3.jpg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4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4" Type="http://schemas.openxmlformats.org/officeDocument/2006/relationships/slideMaster" Target="../slideMasters/slideMaster1.xml"/><Relationship Id="rId5" Type="http://schemas.openxmlformats.org/officeDocument/2006/relationships/image" Target="../media/image7.jpg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slideMaster" Target="../slideMasters/slideMaster1.xml"/><Relationship Id="rId5" Type="http://schemas.openxmlformats.org/officeDocument/2006/relationships/image" Target="../media/image8.jpg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4" Type="http://schemas.openxmlformats.org/officeDocument/2006/relationships/slideMaster" Target="../slideMasters/slideMaster1.xml"/><Relationship Id="rId5" Type="http://schemas.openxmlformats.org/officeDocument/2006/relationships/image" Target="../media/image9.jpg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slideMaster" Target="../slideMasters/slideMaster1.xml"/><Relationship Id="rId8" Type="http://schemas.openxmlformats.org/officeDocument/2006/relationships/image" Target="../media/image4.jpg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tags" Target="../tags/tag21.xml"/><Relationship Id="rId5" Type="http://schemas.openxmlformats.org/officeDocument/2006/relationships/tags" Target="../tags/tag22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tags" Target="../tags/tag33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4" Type="http://schemas.openxmlformats.org/officeDocument/2006/relationships/tags" Target="../tags/tag37.xml"/><Relationship Id="rId5" Type="http://schemas.openxmlformats.org/officeDocument/2006/relationships/tags" Target="../tags/tag38.xml"/><Relationship Id="rId6" Type="http://schemas.openxmlformats.org/officeDocument/2006/relationships/tags" Target="../tags/tag39.xml"/><Relationship Id="rId7" Type="http://schemas.openxmlformats.org/officeDocument/2006/relationships/tags" Target="../tags/tag40.xml"/><Relationship Id="rId8" Type="http://schemas.openxmlformats.org/officeDocument/2006/relationships/tags" Target="../tags/tag41.xml"/><Relationship Id="rId9" Type="http://schemas.openxmlformats.org/officeDocument/2006/relationships/slideMaster" Target="../slideMasters/slideMaster1.xml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slideMaster" Target="../slideMasters/slideMaster1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6" Type="http://schemas.openxmlformats.org/officeDocument/2006/relationships/tags" Target="../tags/tag51.xml"/><Relationship Id="rId7" Type="http://schemas.openxmlformats.org/officeDocument/2006/relationships/slideMaster" Target="../slideMasters/slideMaster1.xml"/><Relationship Id="rId8" Type="http://schemas.openxmlformats.org/officeDocument/2006/relationships/image" Target="../media/image5.jpg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4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1" Type="http://schemas.openxmlformats.org/officeDocument/2006/relationships/tags" Target="../tags/tag52.xml"/><Relationship Id="rId2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 b="1" cap="all" baseline="0">
                <a:solidFill>
                  <a:srgbClr val="1C1C1C"/>
                </a:solidFill>
              </a:defRPr>
            </a:lvl1pPr>
          </a:lstStyle>
          <a:p>
            <a:r>
              <a:rPr lang="fr-CA" noProof="0" dirty="0" smtClean="0"/>
              <a:t>Modifiez le style du titre</a:t>
            </a:r>
            <a:endParaRPr lang="fr-CA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3276600"/>
            <a:ext cx="7772400" cy="12954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1C1C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noProof="0" dirty="0" smtClean="0"/>
              <a:t>Modifiez le style des sous-titres du masque</a:t>
            </a:r>
            <a:endParaRPr lang="fr-CA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E50B2B6-AEB8-472D-889E-C11CBA344724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12" hasCustomPrompt="1"/>
            <p:custDataLst>
              <p:tags r:id="rId6"/>
            </p:custDataLst>
          </p:nvPr>
        </p:nvSpPr>
        <p:spPr>
          <a:xfrm>
            <a:off x="685800" y="4724400"/>
            <a:ext cx="6781800" cy="7620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7030A0"/>
              </a:buClr>
              <a:buSzPct val="90000"/>
              <a:buFontTx/>
              <a:buNone/>
              <a:defRPr lang="fr-FR" sz="2000" kern="1200" dirty="0" smtClean="0">
                <a:solidFill>
                  <a:srgbClr val="1C1C1C"/>
                </a:solidFill>
                <a:latin typeface="Omnes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fr-CA" dirty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75589275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avec ligne au bas et logo"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FD25450-37EE-432B-B3C7-626D51DE9AC5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7579682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sans ligne avec logo"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FD25450-37EE-432B-B3C7-626D51DE9AC5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7562803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avec ligne en haut sans logo"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FD25450-37EE-432B-B3C7-626D51DE9AC5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8686200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sans ligne et sans logo"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FD25450-37EE-432B-B3C7-626D51DE9AC5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949787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752600"/>
            <a:ext cx="7772400" cy="1524000"/>
          </a:xfrm>
        </p:spPr>
        <p:txBody>
          <a:bodyPr/>
          <a:lstStyle>
            <a:lvl1pPr>
              <a:defRPr b="1" cap="all" baseline="0">
                <a:solidFill>
                  <a:srgbClr val="1C1C1C"/>
                </a:solidFill>
              </a:defRPr>
            </a:lvl1pPr>
          </a:lstStyle>
          <a:p>
            <a:r>
              <a:rPr lang="fr-CA" noProof="0" dirty="0" smtClean="0"/>
              <a:t>Modifiez le style du titre</a:t>
            </a:r>
            <a:endParaRPr lang="fr-CA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85800" y="3276600"/>
            <a:ext cx="7772400" cy="12954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1C1C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noProof="0" smtClean="0"/>
              <a:t>Modifiez le style des sous-titres du masque</a:t>
            </a:r>
            <a:endParaRPr lang="fr-CA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3F3BA03-950E-4B11-8692-E3E55D7F9F48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7" name="Espace réservé du contenu 13"/>
          <p:cNvSpPr>
            <a:spLocks noGrp="1"/>
          </p:cNvSpPr>
          <p:nvPr>
            <p:ph sz="quarter" idx="12" hasCustomPrompt="1"/>
            <p:custDataLst>
              <p:tags r:id="rId6"/>
            </p:custDataLst>
          </p:nvPr>
        </p:nvSpPr>
        <p:spPr>
          <a:xfrm>
            <a:off x="685800" y="4724400"/>
            <a:ext cx="6781800" cy="7620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7030A0"/>
              </a:buClr>
              <a:buSzPct val="90000"/>
              <a:buFontTx/>
              <a:buNone/>
              <a:defRPr lang="fr-FR" sz="2000" kern="1200" dirty="0" smtClean="0">
                <a:solidFill>
                  <a:srgbClr val="1C1C1C"/>
                </a:solidFill>
                <a:latin typeface="Omnes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fr-CA" dirty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47562791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  <a:lvl2pPr>
              <a:defRPr>
                <a:solidFill>
                  <a:srgbClr val="1C1C1C"/>
                </a:solidFill>
              </a:defRPr>
            </a:lvl2pPr>
            <a:lvl3pPr>
              <a:defRPr>
                <a:solidFill>
                  <a:srgbClr val="1C1C1C"/>
                </a:solidFill>
              </a:defRPr>
            </a:lvl3pPr>
            <a:lvl4pPr>
              <a:defRPr>
                <a:solidFill>
                  <a:srgbClr val="1C1C1C"/>
                </a:solidFill>
              </a:defRPr>
            </a:lvl4pPr>
            <a:lvl5pPr>
              <a:defRPr>
                <a:solidFill>
                  <a:srgbClr val="1C1C1C"/>
                </a:solidFill>
              </a:defRPr>
            </a:lvl5pPr>
          </a:lstStyle>
          <a:p>
            <a:pPr lvl="0"/>
            <a:r>
              <a:rPr lang="fr-CA" noProof="0" dirty="0" smtClean="0"/>
              <a:t>Modifiez les styles du texte du masque</a:t>
            </a:r>
          </a:p>
          <a:p>
            <a:pPr lvl="1"/>
            <a:r>
              <a:rPr lang="fr-CA" noProof="0" dirty="0" smtClean="0"/>
              <a:t>Deuxième niveau</a:t>
            </a:r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 niveau</a:t>
            </a:r>
            <a:endParaRPr lang="fr-CA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49997DE-7A61-40FD-88CA-6940FEB0D0CA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6566542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1457325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1C1C1C"/>
                </a:solidFill>
              </a:defRPr>
            </a:lvl1pPr>
          </a:lstStyle>
          <a:p>
            <a:r>
              <a:rPr lang="fr-CA" noProof="0" dirty="0" smtClean="0"/>
              <a:t>Modifiez le style du titre</a:t>
            </a:r>
            <a:endParaRPr lang="fr-CA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C1C1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noProof="0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8A69B20-B214-48A3-A02A-1A11E507606A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7613122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noProof="0" dirty="0" smtClean="0"/>
              <a:t>Modifiez le style du titre</a:t>
            </a: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>
                <a:solidFill>
                  <a:srgbClr val="1C1C1C"/>
                </a:solidFill>
              </a:defRPr>
            </a:lvl1pPr>
            <a:lvl2pPr>
              <a:defRPr sz="2400">
                <a:solidFill>
                  <a:srgbClr val="1C1C1C"/>
                </a:solidFill>
              </a:defRPr>
            </a:lvl2pPr>
            <a:lvl3pPr>
              <a:defRPr sz="2000">
                <a:solidFill>
                  <a:srgbClr val="1C1C1C"/>
                </a:solidFill>
              </a:defRPr>
            </a:lvl3pPr>
            <a:lvl4pPr>
              <a:defRPr sz="1800">
                <a:solidFill>
                  <a:srgbClr val="1C1C1C"/>
                </a:solidFill>
              </a:defRPr>
            </a:lvl4pPr>
            <a:lvl5pPr>
              <a:defRPr sz="1800">
                <a:solidFill>
                  <a:srgbClr val="1C1C1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noProof="0" dirty="0" smtClean="0"/>
              <a:t>Modifiez les styles du texte du masque</a:t>
            </a:r>
          </a:p>
          <a:p>
            <a:pPr lvl="1"/>
            <a:r>
              <a:rPr lang="fr-CA" noProof="0" dirty="0" smtClean="0"/>
              <a:t>Deuxième niveau</a:t>
            </a:r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 niveau</a:t>
            </a:r>
            <a:endParaRPr lang="fr-CA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noProof="0" dirty="0" smtClean="0"/>
              <a:t>Modifiez les styles du texte du masque</a:t>
            </a:r>
          </a:p>
          <a:p>
            <a:pPr lvl="1"/>
            <a:r>
              <a:rPr lang="fr-CA" noProof="0" dirty="0" smtClean="0"/>
              <a:t>Deuxième niveau</a:t>
            </a:r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 niveau</a:t>
            </a:r>
            <a:endParaRPr lang="fr-CA" noProof="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957CDD2-6333-4D05-8EB7-348A38EF6B27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9455884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noProof="0" smtClean="0"/>
              <a:t>Modifiez le style du titre</a:t>
            </a:r>
            <a:endParaRPr lang="fr-CA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noProof="0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0374" y="2174875"/>
            <a:ext cx="4037014" cy="369252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C1C1C"/>
                </a:solidFill>
              </a:defRPr>
            </a:lvl1pPr>
            <a:lvl2pPr>
              <a:defRPr sz="1800">
                <a:solidFill>
                  <a:srgbClr val="1C1C1C"/>
                </a:solidFill>
              </a:defRPr>
            </a:lvl2pPr>
            <a:lvl3pPr>
              <a:defRPr sz="1600">
                <a:solidFill>
                  <a:srgbClr val="1C1C1C"/>
                </a:solidFill>
              </a:defRPr>
            </a:lvl3pPr>
            <a:lvl4pPr>
              <a:defRPr sz="1400">
                <a:solidFill>
                  <a:srgbClr val="1C1C1C"/>
                </a:solidFill>
              </a:defRPr>
            </a:lvl4pPr>
            <a:lvl5pPr>
              <a:defRPr sz="1400">
                <a:solidFill>
                  <a:srgbClr val="1C1C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noProof="0" dirty="0" smtClean="0"/>
              <a:t>Modifiez les styles du texte du masque</a:t>
            </a:r>
          </a:p>
          <a:p>
            <a:pPr lvl="1"/>
            <a:r>
              <a:rPr lang="fr-CA" noProof="0" dirty="0" smtClean="0"/>
              <a:t>Deuxième niveau</a:t>
            </a:r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 niveau</a:t>
            </a:r>
            <a:endParaRPr lang="fr-CA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noProof="0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8200" y="2174875"/>
            <a:ext cx="4038600" cy="36925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noProof="0" smtClean="0"/>
              <a:t>Modifiez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  <a:endParaRPr lang="fr-CA" noProof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EBA2F194-D129-4420-BC63-E22D7850E72C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7179735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noProof="0" smtClean="0"/>
              <a:t>Modifiez le style du titre</a:t>
            </a:r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61DF10BC-451C-453F-9163-7B819DAE9EBF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TITRE DU PPT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480179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noProof="0" dirty="0" smtClean="0"/>
              <a:t>Modifiez le style du titre</a:t>
            </a:r>
            <a:endParaRPr lang="fr-CA" noProof="0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865312" y="685799"/>
            <a:ext cx="53736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>
                <a:solidFill>
                  <a:srgbClr val="1C1C1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noProof="0" dirty="0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F6C35EB-1972-4695-8589-1A24CE2C3509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7691360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avec ligne en haut et logo"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FD25450-37EE-432B-B3C7-626D51DE9AC5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9857403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1.jpg"/><Relationship Id="rId21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tags" Target="../tags/tag1.xml"/><Relationship Id="rId16" Type="http://schemas.openxmlformats.org/officeDocument/2006/relationships/tags" Target="../tags/tag2.xml"/><Relationship Id="rId17" Type="http://schemas.openxmlformats.org/officeDocument/2006/relationships/tags" Target="../tags/tag3.xml"/><Relationship Id="rId18" Type="http://schemas.openxmlformats.org/officeDocument/2006/relationships/tags" Target="../tags/tag4.xml"/><Relationship Id="rId1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noProof="0" dirty="0" smtClean="0"/>
              <a:t>Modifiez le style du titre</a:t>
            </a:r>
            <a:endParaRPr lang="fr-CA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noProof="0" dirty="0" smtClean="0"/>
              <a:t>Modifiez les styles du texte du masque</a:t>
            </a:r>
          </a:p>
          <a:p>
            <a:pPr lvl="1"/>
            <a:r>
              <a:rPr lang="fr-CA" noProof="0" dirty="0" smtClean="0"/>
              <a:t>Deuxième niveau</a:t>
            </a:r>
          </a:p>
          <a:p>
            <a:pPr lvl="2"/>
            <a:r>
              <a:rPr lang="fr-CA" noProof="0" dirty="0" smtClean="0"/>
              <a:t>Troisième niveau</a:t>
            </a:r>
          </a:p>
          <a:p>
            <a:pPr lvl="3"/>
            <a:r>
              <a:rPr lang="fr-CA" noProof="0" dirty="0" smtClean="0"/>
              <a:t>Quatrième niveau</a:t>
            </a:r>
          </a:p>
          <a:p>
            <a:pPr lvl="4"/>
            <a:r>
              <a:rPr lang="fr-CA" noProof="0" dirty="0" smtClean="0"/>
              <a:t>Cinquième niveau</a:t>
            </a:r>
            <a:endParaRPr lang="fr-CA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7200" y="6934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fld id="{025EC5B9-960C-4BA7-B4E3-CEF750AEF475}" type="datetime1">
              <a:rPr lang="fr-CA" noProof="0" smtClean="0"/>
              <a:t>12-05-03</a:t>
            </a:fld>
            <a:endParaRPr lang="fr-CA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TITRE DU PPT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86800" y="63246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Omnes" pitchFamily="50" charset="0"/>
              </a:defRPr>
            </a:lvl1pPr>
          </a:lstStyle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892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7" r:id="rId8"/>
    <p:sldLayoutId id="2147483663" r:id="rId9"/>
    <p:sldLayoutId id="2147483655" r:id="rId10"/>
    <p:sldLayoutId id="2147483661" r:id="rId11"/>
    <p:sldLayoutId id="2147483662" r:id="rId12"/>
    <p:sldLayoutId id="2147483664" r:id="rId13"/>
  </p:sldLayoutIdLst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1C1C1C"/>
          </a:solidFill>
          <a:latin typeface="Omnes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030A0"/>
        </a:buClr>
        <a:buSzPct val="90000"/>
        <a:buFontTx/>
        <a:buBlip>
          <a:blip r:embed="rId21"/>
        </a:buBlip>
        <a:defRPr sz="2800" kern="1200">
          <a:solidFill>
            <a:srgbClr val="1C1C1C"/>
          </a:solidFill>
          <a:latin typeface="Omnes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15A29"/>
        </a:buClr>
        <a:buFont typeface="Arial" pitchFamily="34" charset="0"/>
        <a:buChar char="–"/>
        <a:defRPr sz="2600" kern="1200">
          <a:solidFill>
            <a:srgbClr val="1C1C1C"/>
          </a:solidFill>
          <a:latin typeface="Omnes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A47D"/>
        </a:buClr>
        <a:buFont typeface="Arial" pitchFamily="34" charset="0"/>
        <a:buChar char="•"/>
        <a:defRPr sz="2400" kern="1200">
          <a:solidFill>
            <a:srgbClr val="1C1C1C"/>
          </a:solidFill>
          <a:latin typeface="Omnes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2B7E9"/>
        </a:buClr>
        <a:buFont typeface="Arial" pitchFamily="34" charset="0"/>
        <a:buChar char="–"/>
        <a:defRPr sz="2200" kern="1200">
          <a:solidFill>
            <a:srgbClr val="1C1C1C"/>
          </a:solidFill>
          <a:latin typeface="Omnes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rgbClr val="1C1C1C"/>
          </a:solidFill>
          <a:latin typeface="Omne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2" Type="http://schemas.openxmlformats.org/officeDocument/2006/relationships/tags" Target="../tags/tag6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tags" Target="../tags/tag128.xml"/><Relationship Id="rId9" Type="http://schemas.openxmlformats.org/officeDocument/2006/relationships/tags" Target="../tags/tag129.xml"/><Relationship Id="rId10" Type="http://schemas.openxmlformats.org/officeDocument/2006/relationships/slideLayout" Target="../slideLayouts/slideLayout12.xml"/><Relationship Id="rId1" Type="http://schemas.openxmlformats.org/officeDocument/2006/relationships/tags" Target="../tags/tag121.xml"/><Relationship Id="rId2" Type="http://schemas.openxmlformats.org/officeDocument/2006/relationships/tags" Target="../tags/tag1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130.xml"/><Relationship Id="rId2" Type="http://schemas.openxmlformats.org/officeDocument/2006/relationships/tags" Target="../tags/tag1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4" Type="http://schemas.openxmlformats.org/officeDocument/2006/relationships/tags" Target="../tags/tag136.xml"/><Relationship Id="rId5" Type="http://schemas.openxmlformats.org/officeDocument/2006/relationships/slideLayout" Target="../slideLayouts/slideLayout4.xml"/><Relationship Id="rId6" Type="http://schemas.openxmlformats.org/officeDocument/2006/relationships/hyperlink" Target="mailto:g.giasson@communagir.org" TargetMode="External"/><Relationship Id="rId7" Type="http://schemas.openxmlformats.org/officeDocument/2006/relationships/hyperlink" Target="mailto:md.prudhomme@communagir.org" TargetMode="External"/><Relationship Id="rId8" Type="http://schemas.openxmlformats.org/officeDocument/2006/relationships/hyperlink" Target="mailto:info@communagir.org" TargetMode="External"/><Relationship Id="rId9" Type="http://schemas.openxmlformats.org/officeDocument/2006/relationships/hyperlink" Target="http://www.communagir.org/" TargetMode="External"/><Relationship Id="rId1" Type="http://schemas.openxmlformats.org/officeDocument/2006/relationships/tags" Target="../tags/tag133.xml"/><Relationship Id="rId2" Type="http://schemas.openxmlformats.org/officeDocument/2006/relationships/tags" Target="../tags/tag1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4" Type="http://schemas.openxmlformats.org/officeDocument/2006/relationships/tags" Target="../tags/tag73.xml"/><Relationship Id="rId5" Type="http://schemas.openxmlformats.org/officeDocument/2006/relationships/tags" Target="../tags/tag74.xml"/><Relationship Id="rId6" Type="http://schemas.openxmlformats.org/officeDocument/2006/relationships/slideLayout" Target="../slideLayouts/slideLayout3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1" Type="http://schemas.openxmlformats.org/officeDocument/2006/relationships/tags" Target="../tags/tag75.xml"/><Relationship Id="rId2" Type="http://schemas.openxmlformats.org/officeDocument/2006/relationships/tags" Target="../tags/tag7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tags" Target="../tags/tag83.xml"/><Relationship Id="rId6" Type="http://schemas.openxmlformats.org/officeDocument/2006/relationships/tags" Target="../tags/tag84.xml"/><Relationship Id="rId7" Type="http://schemas.openxmlformats.org/officeDocument/2006/relationships/tags" Target="../tags/tag85.xml"/><Relationship Id="rId8" Type="http://schemas.openxmlformats.org/officeDocument/2006/relationships/tags" Target="../tags/tag86.xml"/><Relationship Id="rId9" Type="http://schemas.openxmlformats.org/officeDocument/2006/relationships/slideLayout" Target="../slideLayouts/slideLayout3.xml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97.xml"/><Relationship Id="rId12" Type="http://schemas.openxmlformats.org/officeDocument/2006/relationships/tags" Target="../tags/tag98.xml"/><Relationship Id="rId13" Type="http://schemas.openxmlformats.org/officeDocument/2006/relationships/tags" Target="../tags/tag99.xml"/><Relationship Id="rId14" Type="http://schemas.openxmlformats.org/officeDocument/2006/relationships/tags" Target="../tags/tag100.xml"/><Relationship Id="rId15" Type="http://schemas.openxmlformats.org/officeDocument/2006/relationships/tags" Target="../tags/tag101.xml"/><Relationship Id="rId16" Type="http://schemas.openxmlformats.org/officeDocument/2006/relationships/tags" Target="../tags/tag102.xml"/><Relationship Id="rId17" Type="http://schemas.openxmlformats.org/officeDocument/2006/relationships/slideLayout" Target="../slideLayouts/slideLayout13.xml"/><Relationship Id="rId18" Type="http://schemas.openxmlformats.org/officeDocument/2006/relationships/image" Target="../media/image2.gif"/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tags" Target="../tags/tag93.xml"/><Relationship Id="rId8" Type="http://schemas.openxmlformats.org/officeDocument/2006/relationships/tags" Target="../tags/tag94.xml"/><Relationship Id="rId9" Type="http://schemas.openxmlformats.org/officeDocument/2006/relationships/tags" Target="../tags/tag95.xml"/><Relationship Id="rId10" Type="http://schemas.openxmlformats.org/officeDocument/2006/relationships/tags" Target="../tags/tag9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103.xml"/><Relationship Id="rId2" Type="http://schemas.openxmlformats.org/officeDocument/2006/relationships/tags" Target="../tags/tag10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6" Type="http://schemas.openxmlformats.org/officeDocument/2006/relationships/slideLayout" Target="../slideLayouts/slideLayout3.xml"/><Relationship Id="rId1" Type="http://schemas.openxmlformats.org/officeDocument/2006/relationships/tags" Target="../tags/tag106.xml"/><Relationship Id="rId2" Type="http://schemas.openxmlformats.org/officeDocument/2006/relationships/tags" Target="../tags/tag10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4" Type="http://schemas.openxmlformats.org/officeDocument/2006/relationships/tags" Target="../tags/tag114.xml"/><Relationship Id="rId5" Type="http://schemas.openxmlformats.org/officeDocument/2006/relationships/tags" Target="../tags/tag115.xml"/><Relationship Id="rId6" Type="http://schemas.openxmlformats.org/officeDocument/2006/relationships/slideLayout" Target="../slideLayouts/slideLayout3.xml"/><Relationship Id="rId1" Type="http://schemas.openxmlformats.org/officeDocument/2006/relationships/tags" Target="../tags/tag111.xml"/><Relationship Id="rId2" Type="http://schemas.openxmlformats.org/officeDocument/2006/relationships/tags" Target="../tags/tag1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4" Type="http://schemas.openxmlformats.org/officeDocument/2006/relationships/tags" Target="../tags/tag119.xml"/><Relationship Id="rId5" Type="http://schemas.openxmlformats.org/officeDocument/2006/relationships/tags" Target="../tags/tag120.xml"/><Relationship Id="rId6" Type="http://schemas.openxmlformats.org/officeDocument/2006/relationships/slideLayout" Target="../slideLayouts/slideLayout3.xml"/><Relationship Id="rId1" Type="http://schemas.openxmlformats.org/officeDocument/2006/relationships/tags" Target="../tags/tag116.xml"/><Relationship Id="rId2" Type="http://schemas.openxmlformats.org/officeDocument/2006/relationships/tags" Target="../tags/tag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pPr algn="ctr"/>
            <a:r>
              <a:rPr lang="fr-CA" sz="3600" dirty="0">
                <a:solidFill>
                  <a:srgbClr val="7030A0"/>
                </a:solidFill>
              </a:rPr>
              <a:t>Communagir en quelques traits</a:t>
            </a:r>
            <a:r>
              <a:rPr lang="fr-CA" dirty="0" smtClean="0"/>
              <a:t>	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85800" y="3505200"/>
            <a:ext cx="7772400" cy="1295400"/>
          </a:xfrm>
        </p:spPr>
        <p:txBody>
          <a:bodyPr/>
          <a:lstStyle/>
          <a:p>
            <a:pPr algn="ctr"/>
            <a:endParaRPr lang="fr-CA" sz="2800" b="1" dirty="0" smtClean="0"/>
          </a:p>
          <a:p>
            <a:pPr algn="ctr"/>
            <a:r>
              <a:rPr lang="fr-CA" sz="2800" b="1" dirty="0" smtClean="0"/>
              <a:t>Mai 2012</a:t>
            </a:r>
          </a:p>
          <a:p>
            <a:pPr algn="ctr"/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89728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fr-CA" sz="4000" b="1" dirty="0" smtClean="0">
                <a:solidFill>
                  <a:srgbClr val="7030A0"/>
                </a:solidFill>
                <a:latin typeface="Omnes" pitchFamily="50" charset="0"/>
              </a:rPr>
              <a:t>Gouvernance</a:t>
            </a:r>
            <a:endParaRPr lang="fr-CA" sz="4000" b="1" dirty="0">
              <a:solidFill>
                <a:srgbClr val="7030A0"/>
              </a:solidFill>
              <a:latin typeface="Omnes" pitchFamily="50" charset="0"/>
            </a:endParaRPr>
          </a:p>
        </p:txBody>
      </p:sp>
      <p:sp>
        <p:nvSpPr>
          <p:cNvPr id="4" name="Rectangle à coins arrondis 3"/>
          <p:cNvSpPr/>
          <p:nvPr>
            <p:custDataLst>
              <p:tags r:id="rId3"/>
            </p:custDataLst>
          </p:nvPr>
        </p:nvSpPr>
        <p:spPr>
          <a:xfrm>
            <a:off x="899592" y="2743200"/>
            <a:ext cx="3600400" cy="1143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Membres</a:t>
            </a:r>
            <a:endParaRPr lang="fr-CA" dirty="0">
              <a:solidFill>
                <a:schemeClr val="tx1"/>
              </a:solidFill>
              <a:latin typeface="Microsoft New Tai Lue" pitchFamily="34" charset="0"/>
              <a:cs typeface="Microsoft New Tai Lue" pitchFamily="34" charset="0"/>
            </a:endParaRPr>
          </a:p>
          <a:p>
            <a:pPr>
              <a:spcBef>
                <a:spcPts val="600"/>
              </a:spcBef>
            </a:pPr>
            <a:r>
              <a:rPr lang="fr-CA" sz="1400" dirty="0" smtClean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Individus </a:t>
            </a:r>
            <a:r>
              <a:rPr lang="fr-CA" sz="1400" dirty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et organisations adhérant à la mission de </a:t>
            </a:r>
            <a:r>
              <a:rPr lang="fr-CA" sz="1400" dirty="0" err="1" smtClean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Communagir</a:t>
            </a:r>
            <a:endParaRPr lang="fr-CA" sz="1400" dirty="0">
              <a:solidFill>
                <a:schemeClr val="tx1"/>
              </a:solidFill>
              <a:latin typeface="Microsoft New Tai Lue" pitchFamily="34" charset="0"/>
              <a:cs typeface="Microsoft New Tai Lue" pitchFamily="34" charset="0"/>
            </a:endParaRPr>
          </a:p>
        </p:txBody>
      </p:sp>
      <p:sp>
        <p:nvSpPr>
          <p:cNvPr id="5" name="Rectangle à coins arrondis 4"/>
          <p:cNvSpPr/>
          <p:nvPr>
            <p:custDataLst>
              <p:tags r:id="rId4"/>
            </p:custDataLst>
          </p:nvPr>
        </p:nvSpPr>
        <p:spPr>
          <a:xfrm>
            <a:off x="899592" y="4394051"/>
            <a:ext cx="3600400" cy="19498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Conseil </a:t>
            </a:r>
            <a:r>
              <a:rPr lang="fr-CA" b="1" dirty="0" smtClean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d’administration</a:t>
            </a:r>
            <a:endParaRPr lang="fr-CA" b="1" dirty="0">
              <a:solidFill>
                <a:schemeClr val="tx1"/>
              </a:solidFill>
              <a:latin typeface="Microsoft New Tai Lue" pitchFamily="34" charset="0"/>
              <a:cs typeface="Microsoft New Tai Lue" pitchFamily="34" charset="0"/>
            </a:endParaRPr>
          </a:p>
          <a:p>
            <a:pPr>
              <a:spcBef>
                <a:spcPts val="600"/>
              </a:spcBef>
            </a:pPr>
            <a:r>
              <a:rPr lang="fr-CA" sz="1400" dirty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9 sièges </a:t>
            </a:r>
            <a:r>
              <a:rPr lang="fr-CA" sz="1400" dirty="0" smtClean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: </a:t>
            </a:r>
            <a:r>
              <a:rPr lang="fr-CA" sz="1400" dirty="0"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rPr>
              <a:t>4 représentants des membres corporatifs, 2 représentants des membres individuels, 2 représentants des bailleurs de fonds, 1 siège coopté + coordination non-votante</a:t>
            </a:r>
          </a:p>
        </p:txBody>
      </p:sp>
      <p:sp>
        <p:nvSpPr>
          <p:cNvPr id="6" name="Rectangle à coins arrondis 5"/>
          <p:cNvSpPr/>
          <p:nvPr>
            <p:custDataLst>
              <p:tags r:id="rId5"/>
            </p:custDataLst>
          </p:nvPr>
        </p:nvSpPr>
        <p:spPr>
          <a:xfrm>
            <a:off x="5144412" y="3053147"/>
            <a:ext cx="3096344" cy="268180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>
                <a:latin typeface="Microsoft New Tai Lue" pitchFamily="34" charset="0"/>
                <a:cs typeface="Microsoft New Tai Lue" pitchFamily="34" charset="0"/>
              </a:rPr>
              <a:t>Chantiers </a:t>
            </a:r>
            <a:r>
              <a:rPr lang="fr-CA" b="1" dirty="0" smtClean="0">
                <a:latin typeface="Microsoft New Tai Lue" pitchFamily="34" charset="0"/>
                <a:cs typeface="Microsoft New Tai Lue" pitchFamily="34" charset="0"/>
              </a:rPr>
              <a:t>partenariaux : Compétences/Pratiques/Conditions </a:t>
            </a:r>
            <a:r>
              <a:rPr lang="fr-CA" b="1" dirty="0">
                <a:latin typeface="Microsoft New Tai Lue" pitchFamily="34" charset="0"/>
                <a:cs typeface="Microsoft New Tai Lue" pitchFamily="34" charset="0"/>
              </a:rPr>
              <a:t>favorables</a:t>
            </a:r>
          </a:p>
          <a:p>
            <a:pPr>
              <a:spcBef>
                <a:spcPts val="600"/>
              </a:spcBef>
            </a:pP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Sous la responsabilité et mandatés par le C.A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. :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1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membre du C.A. et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8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membres issus d’organisations ou de réseaux concernés par les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thématiques</a:t>
            </a:r>
            <a:endParaRPr lang="fr-CA" sz="1400" dirty="0">
              <a:latin typeface="Microsoft New Tai Lue" pitchFamily="34" charset="0"/>
              <a:cs typeface="Microsoft New Tai Lue" pitchFamily="34" charset="0"/>
            </a:endParaRPr>
          </a:p>
        </p:txBody>
      </p:sp>
      <p:sp>
        <p:nvSpPr>
          <p:cNvPr id="20" name="Rectangle 19"/>
          <p:cNvSpPr/>
          <p:nvPr>
            <p:custDataLst>
              <p:tags r:id="rId6"/>
            </p:custDataLst>
          </p:nvPr>
        </p:nvSpPr>
        <p:spPr>
          <a:xfrm>
            <a:off x="533400" y="1569899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L’action de</a:t>
            </a:r>
            <a:r>
              <a:rPr lang="fr-CA" b="1" dirty="0">
                <a:latin typeface="Microsoft New Tai Lue" pitchFamily="34" charset="0"/>
                <a:cs typeface="Microsoft New Tai Lue" pitchFamily="34" charset="0"/>
              </a:rPr>
              <a:t> </a:t>
            </a:r>
            <a:r>
              <a:rPr lang="fr-CA" b="1" dirty="0" err="1">
                <a:latin typeface="Microsoft New Tai Lue" pitchFamily="34" charset="0"/>
                <a:cs typeface="Microsoft New Tai Lue" pitchFamily="34" charset="0"/>
              </a:rPr>
              <a:t>Communagir</a:t>
            </a:r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 repose sur une gouvernance favorisant l’apport des différents acteurs de la mobilisation et du développement des communautés à la réalisation de sa mission et à l’identification 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des </a:t>
            </a:r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priorités de travail.</a:t>
            </a:r>
          </a:p>
        </p:txBody>
      </p:sp>
      <p:cxnSp>
        <p:nvCxnSpPr>
          <p:cNvPr id="7" name="Connecteur droit avec flèche 6"/>
          <p:cNvCxnSpPr/>
          <p:nvPr>
            <p:custDataLst>
              <p:tags r:id="rId7"/>
            </p:custDataLst>
          </p:nvPr>
        </p:nvCxnSpPr>
        <p:spPr>
          <a:xfrm>
            <a:off x="4499992" y="3581400"/>
            <a:ext cx="64442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>
            <p:custDataLst>
              <p:tags r:id="rId8"/>
            </p:custDataLst>
          </p:nvPr>
        </p:nvCxnSpPr>
        <p:spPr>
          <a:xfrm>
            <a:off x="4499992" y="5181600"/>
            <a:ext cx="64442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4" idx="2"/>
            <a:endCxn id="5" idx="0"/>
          </p:cNvCxnSpPr>
          <p:nvPr>
            <p:custDataLst>
              <p:tags r:id="rId9"/>
            </p:custDataLst>
          </p:nvPr>
        </p:nvCxnSpPr>
        <p:spPr>
          <a:xfrm>
            <a:off x="2699792" y="3886200"/>
            <a:ext cx="0" cy="50785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9670677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4400" b="1" dirty="0" smtClean="0">
                <a:solidFill>
                  <a:srgbClr val="7030A0"/>
                </a:solidFill>
                <a:latin typeface="Omnes" pitchFamily="50" charset="0"/>
              </a:rPr>
              <a:t>Équipe</a:t>
            </a:r>
            <a:endParaRPr lang="fr-CA" sz="4400" b="1" dirty="0">
              <a:solidFill>
                <a:srgbClr val="7030A0"/>
              </a:solidFill>
              <a:latin typeface="Omnes" pitchFamily="50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524000"/>
            <a:ext cx="82296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CA" sz="20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Administration : </a:t>
            </a:r>
            <a:r>
              <a:rPr lang="fr-CA" sz="2000" b="1" dirty="0" smtClean="0">
                <a:latin typeface="Microsoft New Tai Lue" pitchFamily="34" charset="0"/>
                <a:cs typeface="Microsoft New Tai Lue" pitchFamily="34" charset="0"/>
              </a:rPr>
              <a:t>Geneviève Giasson</a:t>
            </a:r>
            <a:r>
              <a:rPr lang="fr-CA" sz="2000" dirty="0" smtClean="0">
                <a:latin typeface="Microsoft New Tai Lue" pitchFamily="34" charset="0"/>
                <a:cs typeface="Microsoft New Tai Lue" pitchFamily="34" charset="0"/>
              </a:rPr>
              <a:t>, coordonnatrice générale (Montréal); </a:t>
            </a:r>
            <a:r>
              <a:rPr lang="fr-CA" sz="2000" b="1" dirty="0" smtClean="0">
                <a:latin typeface="Microsoft New Tai Lue" pitchFamily="34" charset="0"/>
                <a:cs typeface="Microsoft New Tai Lue" pitchFamily="34" charset="0"/>
              </a:rPr>
              <a:t>Carole Bonneau</a:t>
            </a:r>
            <a:r>
              <a:rPr lang="fr-CA" sz="2000" dirty="0" smtClean="0">
                <a:latin typeface="Microsoft New Tai Lue" pitchFamily="34" charset="0"/>
                <a:cs typeface="Microsoft New Tai Lue" pitchFamily="34" charset="0"/>
              </a:rPr>
              <a:t>, adjointe administrative (Montréal); </a:t>
            </a:r>
            <a:r>
              <a:rPr lang="fr-CA" sz="2000" b="1" dirty="0" smtClean="0">
                <a:latin typeface="Microsoft New Tai Lue" pitchFamily="34" charset="0"/>
                <a:cs typeface="Microsoft New Tai Lue" pitchFamily="34" charset="0"/>
              </a:rPr>
              <a:t>François Guérin</a:t>
            </a:r>
            <a:r>
              <a:rPr lang="fr-CA" sz="2000" dirty="0" smtClean="0">
                <a:latin typeface="Microsoft New Tai Lue" pitchFamily="34" charset="0"/>
                <a:cs typeface="Microsoft New Tai Lue" pitchFamily="34" charset="0"/>
              </a:rPr>
              <a:t>, chargé de communication (Montréal)</a:t>
            </a:r>
            <a:endParaRPr lang="fr-CA" sz="2000" dirty="0">
              <a:latin typeface="Microsoft New Tai Lue" pitchFamily="34" charset="0"/>
              <a:cs typeface="Microsoft New Tai Lue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CA" sz="20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Soutien aux communautés</a:t>
            </a:r>
            <a:r>
              <a:rPr lang="fr-CA" sz="2000" b="1" dirty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 </a:t>
            </a:r>
            <a:r>
              <a:rPr lang="fr-CA" sz="20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: </a:t>
            </a:r>
            <a:r>
              <a:rPr lang="fr-CA" sz="2000" b="1" dirty="0" smtClean="0">
                <a:latin typeface="Microsoft New Tai Lue" pitchFamily="34" charset="0"/>
                <a:cs typeface="Microsoft New Tai Lue" pitchFamily="34" charset="0"/>
              </a:rPr>
              <a:t>Sonia Racine</a:t>
            </a:r>
            <a:r>
              <a:rPr lang="fr-CA" sz="2000" dirty="0" smtClean="0">
                <a:latin typeface="Microsoft New Tai Lue" pitchFamily="34" charset="0"/>
                <a:cs typeface="Microsoft New Tai Lue" pitchFamily="34" charset="0"/>
              </a:rPr>
              <a:t>, conseillère cheffe d’équipe (Québec); </a:t>
            </a:r>
            <a:r>
              <a:rPr lang="fr-CA" sz="2000" b="1" dirty="0" smtClean="0">
                <a:latin typeface="Microsoft New Tai Lue" pitchFamily="34" charset="0"/>
                <a:cs typeface="Microsoft New Tai Lue" pitchFamily="34" charset="0"/>
              </a:rPr>
              <a:t>Marie-Denise Prud’homme</a:t>
            </a:r>
            <a:r>
              <a:rPr lang="fr-CA" sz="2000" dirty="0" smtClean="0">
                <a:latin typeface="Microsoft New Tai Lue" pitchFamily="34" charset="0"/>
                <a:cs typeface="Microsoft New Tai Lue" pitchFamily="34" charset="0"/>
              </a:rPr>
              <a:t>, conseillère (Montréal); </a:t>
            </a:r>
            <a:r>
              <a:rPr lang="fr-CA" sz="2000" b="1" dirty="0" smtClean="0">
                <a:latin typeface="Microsoft New Tai Lue" pitchFamily="34" charset="0"/>
                <a:cs typeface="Microsoft New Tai Lue" pitchFamily="34" charset="0"/>
              </a:rPr>
              <a:t>François Gaudreault</a:t>
            </a:r>
            <a:r>
              <a:rPr lang="fr-CA" sz="2000" dirty="0" smtClean="0">
                <a:latin typeface="Microsoft New Tai Lue" pitchFamily="34" charset="0"/>
                <a:cs typeface="Microsoft New Tai Lue" pitchFamily="34" charset="0"/>
              </a:rPr>
              <a:t>, conseiller (Québec)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CA" sz="20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Recherche-développement: </a:t>
            </a:r>
            <a:r>
              <a:rPr lang="fr-CA" sz="2000" b="1" dirty="0" smtClean="0">
                <a:latin typeface="Microsoft New Tai Lue" pitchFamily="34" charset="0"/>
                <a:cs typeface="Microsoft New Tai Lue" pitchFamily="34" charset="0"/>
              </a:rPr>
              <a:t>Alain Meunier</a:t>
            </a:r>
            <a:r>
              <a:rPr lang="fr-CA" sz="2000" dirty="0" smtClean="0">
                <a:latin typeface="Microsoft New Tai Lue" pitchFamily="34" charset="0"/>
                <a:cs typeface="Microsoft New Tai Lue" pitchFamily="34" charset="0"/>
              </a:rPr>
              <a:t>, conseiller (Montréal); </a:t>
            </a:r>
            <a:r>
              <a:rPr lang="fr-CA" sz="2000" b="1" dirty="0" smtClean="0">
                <a:latin typeface="Microsoft New Tai Lue" pitchFamily="34" charset="0"/>
                <a:cs typeface="Microsoft New Tai Lue" pitchFamily="34" charset="0"/>
              </a:rPr>
              <a:t>Francine Gareau</a:t>
            </a:r>
            <a:r>
              <a:rPr lang="fr-CA" sz="2000" dirty="0" smtClean="0">
                <a:latin typeface="Microsoft New Tai Lue" pitchFamily="34" charset="0"/>
                <a:cs typeface="Microsoft New Tai Lue" pitchFamily="34" charset="0"/>
              </a:rPr>
              <a:t>, technicienne en recherche et documentation (Centre-du-Québec)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356732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7030A0"/>
                </a:solidFill>
              </a:rPr>
              <a:t>Merci!</a:t>
            </a:r>
            <a:endParaRPr lang="fr-CA" dirty="0">
              <a:solidFill>
                <a:srgbClr val="7030A0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22313" y="2906713"/>
            <a:ext cx="7772400" cy="1893887"/>
          </a:xfrm>
        </p:spPr>
        <p:txBody>
          <a:bodyPr>
            <a:normAutofit fontScale="70000" lnSpcReduction="20000"/>
          </a:bodyPr>
          <a:lstStyle/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  <a:hlinkClick r:id="rId6"/>
              </a:rPr>
              <a:t>g.giasson@communagir.org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  <a:hlinkClick r:id="rId7"/>
              </a:rPr>
              <a:t>md.prudhomme@communagir.org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  <a:hlinkClick r:id="rId8"/>
              </a:rPr>
              <a:t>info@communagir.org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 </a:t>
            </a:r>
          </a:p>
          <a:p>
            <a:endParaRPr lang="fr-CA" dirty="0" smtClean="0">
              <a:latin typeface="Microsoft New Tai Lue" pitchFamily="34" charset="0"/>
              <a:cs typeface="Microsoft New Tai Lue" pitchFamily="34" charset="0"/>
              <a:hlinkClick r:id="rId9"/>
            </a:endParaRPr>
          </a:p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  <a:hlinkClick r:id="rId9"/>
              </a:rPr>
              <a:t>www.communagir.org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 </a:t>
            </a:r>
          </a:p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2187, rue </a:t>
            </a:r>
            <a:r>
              <a:rPr lang="fr-CA" dirty="0" err="1" smtClean="0">
                <a:latin typeface="Microsoft New Tai Lue" pitchFamily="34" charset="0"/>
                <a:cs typeface="Microsoft New Tai Lue" pitchFamily="34" charset="0"/>
              </a:rPr>
              <a:t>Larivière</a:t>
            </a:r>
            <a:endParaRPr lang="fr-CA" dirty="0" smtClean="0">
              <a:latin typeface="Microsoft New Tai Lue" pitchFamily="34" charset="0"/>
              <a:cs typeface="Microsoft New Tai Lue" pitchFamily="34" charset="0"/>
            </a:endParaRPr>
          </a:p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Montréal (Québec) H2K 1P5</a:t>
            </a:r>
          </a:p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514 904-7450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12</a:t>
            </a:fld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293012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7030A0"/>
                </a:solidFill>
              </a:rPr>
              <a:t>Qu’est-ce que </a:t>
            </a:r>
            <a:r>
              <a:rPr lang="fr-CA" dirty="0" err="1" smtClean="0">
                <a:solidFill>
                  <a:srgbClr val="7030A0"/>
                </a:solidFill>
              </a:rPr>
              <a:t>Communagir</a:t>
            </a:r>
            <a:r>
              <a:rPr lang="fr-CA" dirty="0" smtClean="0">
                <a:solidFill>
                  <a:srgbClr val="7030A0"/>
                </a:solidFill>
              </a:rPr>
              <a:t>?</a:t>
            </a:r>
            <a:endParaRPr lang="fr-CA" dirty="0">
              <a:solidFill>
                <a:srgbClr val="7030A0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A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Une organisation dédiée à l’avancement et à la réussite des pratiques locales et régionales de développement collectif au Québec.</a:t>
            </a:r>
            <a:endParaRPr lang="fr-CA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fr-CA" dirty="0"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r-C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Des espaces de collaboration </a:t>
            </a:r>
            <a:r>
              <a:rPr lang="fr-CA" dirty="0">
                <a:latin typeface="Calibri" pitchFamily="34" charset="0"/>
                <a:cs typeface="Calibri" pitchFamily="34" charset="0"/>
              </a:rPr>
              <a:t>ouverts aux divers acteurs, facilitant l’échange et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le développement de </a:t>
            </a:r>
            <a:r>
              <a:rPr lang="fr-CA" dirty="0">
                <a:latin typeface="Calibri" pitchFamily="34" charset="0"/>
                <a:cs typeface="Calibri" pitchFamily="34" charset="0"/>
              </a:rPr>
              <a:t>conditions favorables à la mobilisation et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à l’action </a:t>
            </a:r>
            <a:r>
              <a:rPr lang="fr-CA" dirty="0">
                <a:latin typeface="Calibri" pitchFamily="34" charset="0"/>
                <a:cs typeface="Calibri" pitchFamily="34" charset="0"/>
              </a:rPr>
              <a:t>collective.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r-C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Une équipe compétente et engagée</a:t>
            </a:r>
            <a:r>
              <a:rPr lang="fr-CA" dirty="0">
                <a:latin typeface="Calibri" pitchFamily="34" charset="0"/>
                <a:cs typeface="Calibri" pitchFamily="34" charset="0"/>
              </a:rPr>
              <a:t>, offrant des activités et services s’adressant directement aux personnes et aux groupes impliqués, ainsi qu’aux organisations qui les appuient.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r-C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Une approche souple</a:t>
            </a:r>
            <a:r>
              <a:rPr lang="fr-CA" dirty="0">
                <a:latin typeface="Calibri" pitchFamily="34" charset="0"/>
                <a:cs typeface="Calibri" pitchFamily="34" charset="0"/>
              </a:rPr>
              <a:t>,</a:t>
            </a:r>
            <a:r>
              <a:rPr lang="fr-CA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fr-CA" dirty="0">
                <a:latin typeface="Calibri" pitchFamily="34" charset="0"/>
                <a:cs typeface="Calibri" pitchFamily="34" charset="0"/>
              </a:rPr>
              <a:t>respectueuse des acteurs et des milieux, axée sur la </a:t>
            </a:r>
            <a:r>
              <a:rPr lang="fr-CA" dirty="0" err="1">
                <a:latin typeface="Calibri" pitchFamily="34" charset="0"/>
                <a:cs typeface="Calibri" pitchFamily="34" charset="0"/>
              </a:rPr>
              <a:t>co</a:t>
            </a:r>
            <a:r>
              <a:rPr lang="fr-CA" dirty="0">
                <a:latin typeface="Calibri" pitchFamily="34" charset="0"/>
                <a:cs typeface="Calibri" pitchFamily="34" charset="0"/>
              </a:rPr>
              <a:t>-construction et le renforcement de la capacité d’agir.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r-C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Une référence </a:t>
            </a:r>
            <a:r>
              <a:rPr lang="fr-CA" dirty="0">
                <a:latin typeface="Calibri" pitchFamily="34" charset="0"/>
                <a:cs typeface="Calibri" pitchFamily="34" charset="0"/>
              </a:rPr>
              <a:t>en termes d’informations, de contenus pratiques, de connaissances et d’expériences novatrices.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r-CA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Près de 200 membres</a:t>
            </a:r>
            <a:r>
              <a:rPr lang="fr-CA" dirty="0">
                <a:latin typeface="Calibri" pitchFamily="34" charset="0"/>
                <a:cs typeface="Calibri" pitchFamily="34" charset="0"/>
              </a:rPr>
              <a:t>,</a:t>
            </a:r>
            <a:r>
              <a:rPr lang="fr-CA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fr-CA" dirty="0">
                <a:latin typeface="Calibri" pitchFamily="34" charset="0"/>
                <a:cs typeface="Calibri" pitchFamily="34" charset="0"/>
              </a:rPr>
              <a:t>actrices et acteurs du développement des communautés de tous les réseaux et de toutes les régions.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2</a:t>
            </a:fld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615965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3</a:t>
            </a:fld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448003" y="152400"/>
            <a:ext cx="7772400" cy="1362075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rgbClr val="7030A0"/>
                </a:solidFill>
              </a:rPr>
              <a:t>Petite histoire : </a:t>
            </a:r>
            <a:br>
              <a:rPr lang="fr-CA" dirty="0" smtClean="0">
                <a:solidFill>
                  <a:srgbClr val="7030A0"/>
                </a:solidFill>
              </a:rPr>
            </a:br>
            <a:r>
              <a:rPr lang="fr-CA" dirty="0" smtClean="0">
                <a:solidFill>
                  <a:srgbClr val="7030A0"/>
                </a:solidFill>
              </a:rPr>
              <a:t>Vers </a:t>
            </a:r>
            <a:r>
              <a:rPr lang="fr-CA" dirty="0">
                <a:solidFill>
                  <a:srgbClr val="7030A0"/>
                </a:solidFill>
              </a:rPr>
              <a:t>l’IMPACT à Communagir</a:t>
            </a:r>
            <a:endParaRPr lang="fr-CA" dirty="0"/>
          </a:p>
        </p:txBody>
      </p:sp>
      <p:pic>
        <p:nvPicPr>
          <p:cNvPr id="8" name="Picture 2" descr="C:\Users\Geneviève\AppData\Local\Temp\Temp1_Lignedutemps jpg.zip\Lignedutemps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306003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9713826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>
            <p:custDataLst>
              <p:tags r:id="rId2"/>
            </p:custDataLst>
          </p:nvPr>
        </p:nvSpPr>
        <p:spPr>
          <a:xfrm>
            <a:off x="738300" y="1487488"/>
            <a:ext cx="7643699" cy="4379912"/>
          </a:xfrm>
          <a:prstGeom prst="ellipse">
            <a:avLst/>
          </a:prstGeom>
          <a:solidFill>
            <a:srgbClr val="EEECE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fr-CA" b="1" dirty="0" smtClean="0">
                <a:solidFill>
                  <a:srgbClr val="7030A0"/>
                </a:solidFill>
                <a:latin typeface="Omnes" pitchFamily="50" charset="0"/>
              </a:rPr>
              <a:t>Deux volets pour une action globale</a:t>
            </a:r>
            <a:endParaRPr lang="fr-CA" b="1" dirty="0">
              <a:solidFill>
                <a:srgbClr val="7030A0"/>
              </a:solidFill>
              <a:latin typeface="Omnes" pitchFamily="50" charset="0"/>
            </a:endParaRPr>
          </a:p>
        </p:txBody>
      </p:sp>
      <p:sp>
        <p:nvSpPr>
          <p:cNvPr id="4" name="Ellipse 3"/>
          <p:cNvSpPr/>
          <p:nvPr>
            <p:custDataLst>
              <p:tags r:id="rId4"/>
            </p:custDataLst>
          </p:nvPr>
        </p:nvSpPr>
        <p:spPr>
          <a:xfrm>
            <a:off x="2865004" y="2633922"/>
            <a:ext cx="3168352" cy="20162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atin typeface="Chiller" pitchFamily="82" charset="0"/>
            </a:endParaRPr>
          </a:p>
        </p:txBody>
      </p:sp>
      <p:sp>
        <p:nvSpPr>
          <p:cNvPr id="6" name="ZoneTexte 5"/>
          <p:cNvSpPr txBox="1"/>
          <p:nvPr>
            <p:custDataLst>
              <p:tags r:id="rId5"/>
            </p:custDataLst>
          </p:nvPr>
        </p:nvSpPr>
        <p:spPr>
          <a:xfrm>
            <a:off x="1859849" y="4876800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>
                <a:solidFill>
                  <a:srgbClr val="002060"/>
                </a:solidFill>
                <a:latin typeface="Microsoft New Tai Lue" pitchFamily="34" charset="0"/>
                <a:cs typeface="Microsoft New Tai Lue" pitchFamily="34" charset="0"/>
              </a:rPr>
              <a:t>Opportunités/contraintes de l’environnement</a:t>
            </a:r>
            <a:endParaRPr lang="fr-CA" sz="1400" b="1" dirty="0">
              <a:solidFill>
                <a:srgbClr val="002060"/>
              </a:solidFill>
              <a:latin typeface="Microsoft New Tai Lue" pitchFamily="34" charset="0"/>
              <a:cs typeface="Microsoft New Tai Lue" pitchFamily="34" charset="0"/>
            </a:endParaRPr>
          </a:p>
        </p:txBody>
      </p:sp>
      <p:sp>
        <p:nvSpPr>
          <p:cNvPr id="8" name="ZoneTexte 7"/>
          <p:cNvSpPr txBox="1"/>
          <p:nvPr>
            <p:custDataLst>
              <p:tags r:id="rId6"/>
            </p:custDataLst>
          </p:nvPr>
        </p:nvSpPr>
        <p:spPr>
          <a:xfrm>
            <a:off x="2434517" y="2273896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Renforcer la </a:t>
            </a:r>
            <a:r>
              <a:rPr lang="fr-CA" b="1" dirty="0">
                <a:solidFill>
                  <a:srgbClr val="7030A0"/>
                </a:solidFill>
              </a:rPr>
              <a:t>capacité d’agir et </a:t>
            </a:r>
            <a:r>
              <a:rPr lang="fr-CA" b="1" dirty="0" smtClean="0">
                <a:solidFill>
                  <a:srgbClr val="7030A0"/>
                </a:solidFill>
              </a:rPr>
              <a:t>les </a:t>
            </a:r>
            <a:r>
              <a:rPr lang="fr-CA" b="1" dirty="0">
                <a:solidFill>
                  <a:srgbClr val="7030A0"/>
                </a:solidFill>
              </a:rPr>
              <a:t>compétences des acteurs et des </a:t>
            </a:r>
            <a:r>
              <a:rPr lang="fr-CA" b="1" dirty="0" smtClean="0">
                <a:solidFill>
                  <a:srgbClr val="7030A0"/>
                </a:solidFill>
              </a:rPr>
              <a:t>communautés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9" name="ZoneTexte 8"/>
          <p:cNvSpPr txBox="1"/>
          <p:nvPr>
            <p:custDataLst>
              <p:tags r:id="rId7"/>
            </p:custDataLst>
          </p:nvPr>
        </p:nvSpPr>
        <p:spPr>
          <a:xfrm>
            <a:off x="6228184" y="2927648"/>
            <a:ext cx="2915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Soutenir le développement </a:t>
            </a:r>
            <a:r>
              <a:rPr lang="fr-CA" b="1" dirty="0">
                <a:solidFill>
                  <a:srgbClr val="7030A0"/>
                </a:solidFill>
              </a:rPr>
              <a:t>de conditions favorables à la mobilisation et  au développement des communautés</a:t>
            </a:r>
          </a:p>
        </p:txBody>
      </p:sp>
      <p:sp>
        <p:nvSpPr>
          <p:cNvPr id="10" name="ZoneTexte 9"/>
          <p:cNvSpPr txBox="1"/>
          <p:nvPr>
            <p:custDataLst>
              <p:tags r:id="rId8"/>
            </p:custDataLst>
          </p:nvPr>
        </p:nvSpPr>
        <p:spPr>
          <a:xfrm>
            <a:off x="3477072" y="345736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>
                <a:solidFill>
                  <a:srgbClr val="C00000"/>
                </a:solidFill>
                <a:latin typeface="Microsoft New Tai Lue" pitchFamily="34" charset="0"/>
                <a:cs typeface="Microsoft New Tai Lue" pitchFamily="34" charset="0"/>
              </a:rPr>
              <a:t>Communautés</a:t>
            </a:r>
            <a:endParaRPr lang="fr-CA" sz="1600" b="1" dirty="0">
              <a:solidFill>
                <a:srgbClr val="C00000"/>
              </a:solidFill>
              <a:latin typeface="Microsoft New Tai Lue" pitchFamily="34" charset="0"/>
              <a:cs typeface="Microsoft New Tai Lue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243288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304800" y="247471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solidFill>
                  <a:srgbClr val="7030A0"/>
                </a:solidFill>
                <a:latin typeface="Omnes" pitchFamily="50" charset="0"/>
              </a:rPr>
              <a:t>5 stratégies complémentaires et un ensemble d’activités</a:t>
            </a:r>
            <a:endParaRPr lang="fr-CA" sz="2000" dirty="0"/>
          </a:p>
        </p:txBody>
      </p:sp>
      <p:sp>
        <p:nvSpPr>
          <p:cNvPr id="6" name="ZoneTexte 5"/>
          <p:cNvSpPr txBox="1"/>
          <p:nvPr>
            <p:custDataLst>
              <p:tags r:id="rId4"/>
            </p:custDataLst>
          </p:nvPr>
        </p:nvSpPr>
        <p:spPr>
          <a:xfrm>
            <a:off x="990600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7" name="ZoneTexte 6"/>
          <p:cNvSpPr txBox="1"/>
          <p:nvPr>
            <p:custDataLst>
              <p:tags r:id="rId5"/>
            </p:custDataLst>
          </p:nvPr>
        </p:nvSpPr>
        <p:spPr>
          <a:xfrm>
            <a:off x="4422743" y="983953"/>
            <a:ext cx="4248472" cy="205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Développer les compétences</a:t>
            </a:r>
            <a:endParaRPr lang="fr-CA" sz="1200" b="1" dirty="0">
              <a:solidFill>
                <a:schemeClr val="accent2"/>
              </a:solidFill>
              <a:latin typeface="Microsoft New Tai Lue" pitchFamily="34" charset="0"/>
              <a:cs typeface="Microsoft New Tai Lue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ts val="288"/>
              </a:spcBef>
              <a:buFont typeface="Arial" pitchFamily="34" charset="0"/>
              <a:buChar char="•"/>
            </a:pPr>
            <a:r>
              <a:rPr lang="fr-CA" sz="1200" dirty="0">
                <a:latin typeface="Microsoft New Tai Lue" pitchFamily="34" charset="0"/>
                <a:cs typeface="Microsoft New Tai Lue" pitchFamily="34" charset="0"/>
              </a:rPr>
              <a:t>Évaluation des </a:t>
            </a:r>
            <a:r>
              <a:rPr lang="fr-CA" sz="1200" dirty="0" smtClean="0">
                <a:latin typeface="Microsoft New Tai Lue" pitchFamily="34" charset="0"/>
                <a:cs typeface="Microsoft New Tai Lue" pitchFamily="34" charset="0"/>
              </a:rPr>
              <a:t>besoins</a:t>
            </a:r>
          </a:p>
          <a:p>
            <a:pPr marL="285750" indent="-285750">
              <a:lnSpc>
                <a:spcPct val="80000"/>
              </a:lnSpc>
              <a:spcBef>
                <a:spcPts val="288"/>
              </a:spcBef>
              <a:buFont typeface="Arial" pitchFamily="34" charset="0"/>
              <a:buChar char="•"/>
            </a:pPr>
            <a:r>
              <a:rPr lang="fr-CA" sz="1200" b="1" dirty="0" smtClean="0">
                <a:latin typeface="Microsoft New Tai Lue" pitchFamily="34" charset="0"/>
                <a:cs typeface="Microsoft New Tai Lue" pitchFamily="34" charset="0"/>
              </a:rPr>
              <a:t>Ateliers de formation et </a:t>
            </a:r>
            <a:r>
              <a:rPr lang="fr-CA" sz="1200" b="1" dirty="0" err="1" smtClean="0">
                <a:latin typeface="Microsoft New Tai Lue" pitchFamily="34" charset="0"/>
                <a:cs typeface="Microsoft New Tai Lue" pitchFamily="34" charset="0"/>
              </a:rPr>
              <a:t>webinaires</a:t>
            </a:r>
            <a:endParaRPr lang="fr-CA" sz="1200" b="1" dirty="0">
              <a:latin typeface="Microsoft New Tai Lue" pitchFamily="34" charset="0"/>
              <a:cs typeface="Microsoft New Tai Lue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ts val="288"/>
              </a:spcBef>
              <a:buFont typeface="Arial" pitchFamily="34" charset="0"/>
              <a:buChar char="•"/>
            </a:pPr>
            <a:r>
              <a:rPr lang="fr-CA" sz="1200" b="1" dirty="0" smtClean="0">
                <a:latin typeface="Microsoft New Tai Lue" pitchFamily="34" charset="0"/>
                <a:cs typeface="Microsoft New Tai Lue" pitchFamily="34" charset="0"/>
              </a:rPr>
              <a:t>Accompagnement de démarches collectives</a:t>
            </a:r>
            <a:endParaRPr lang="fr-CA" sz="1200" b="1" dirty="0">
              <a:latin typeface="Microsoft New Tai Lue" pitchFamily="34" charset="0"/>
              <a:cs typeface="Microsoft New Tai Lue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ts val="288"/>
              </a:spcBef>
              <a:buFont typeface="Arial" pitchFamily="34" charset="0"/>
              <a:buChar char="•"/>
            </a:pPr>
            <a:r>
              <a:rPr lang="fr-CA" sz="1200" dirty="0">
                <a:latin typeface="Microsoft New Tai Lue" pitchFamily="34" charset="0"/>
                <a:cs typeface="Microsoft New Tai Lue" pitchFamily="34" charset="0"/>
              </a:rPr>
              <a:t>Accompagnement </a:t>
            </a:r>
            <a:r>
              <a:rPr lang="fr-CA" sz="1200" dirty="0" smtClean="0">
                <a:latin typeface="Microsoft New Tai Lue" pitchFamily="34" charset="0"/>
                <a:cs typeface="Microsoft New Tai Lue" pitchFamily="34" charset="0"/>
              </a:rPr>
              <a:t>individuel</a:t>
            </a:r>
          </a:p>
          <a:p>
            <a:pPr marL="285750" indent="-285750">
              <a:buFont typeface="Arial" pitchFamily="34" charset="0"/>
              <a:buChar char="•"/>
            </a:pPr>
            <a:endParaRPr lang="fr-CA" sz="1200" dirty="0"/>
          </a:p>
          <a:p>
            <a:r>
              <a:rPr lang="fr-CA" sz="12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Appuyer le développement de ressources</a:t>
            </a:r>
          </a:p>
          <a:p>
            <a:pPr marL="285750" indent="-285750">
              <a:lnSpc>
                <a:spcPct val="80000"/>
              </a:lnSpc>
              <a:spcBef>
                <a:spcPts val="288"/>
              </a:spcBef>
              <a:buFont typeface="Arial" pitchFamily="34" charset="0"/>
              <a:buChar char="•"/>
            </a:pPr>
            <a:r>
              <a:rPr lang="fr-CA" sz="1200" dirty="0" smtClean="0">
                <a:latin typeface="Microsoft New Tai Lue" pitchFamily="34" charset="0"/>
                <a:cs typeface="Microsoft New Tai Lue" pitchFamily="34" charset="0"/>
              </a:rPr>
              <a:t>Référence et partage d’expertise</a:t>
            </a:r>
            <a:r>
              <a:rPr lang="fr-CA" sz="1200" dirty="0">
                <a:latin typeface="Microsoft New Tai Lue" pitchFamily="34" charset="0"/>
                <a:cs typeface="Microsoft New Tai Lue" pitchFamily="34" charset="0"/>
              </a:rPr>
              <a:t> </a:t>
            </a:r>
            <a:r>
              <a:rPr lang="fr-CA" sz="1200" dirty="0" smtClean="0">
                <a:latin typeface="Microsoft New Tai Lue" pitchFamily="34" charset="0"/>
                <a:cs typeface="Microsoft New Tai Lue" pitchFamily="34" charset="0"/>
              </a:rPr>
              <a:t>avec les ressources existantes</a:t>
            </a:r>
          </a:p>
          <a:p>
            <a:pPr marL="285750" indent="-285750">
              <a:lnSpc>
                <a:spcPct val="80000"/>
              </a:lnSpc>
              <a:spcBef>
                <a:spcPts val="288"/>
              </a:spcBef>
              <a:buFont typeface="Arial" pitchFamily="34" charset="0"/>
              <a:buChar char="•"/>
            </a:pPr>
            <a:r>
              <a:rPr lang="fr-CA" sz="1200" b="1" dirty="0" smtClean="0">
                <a:latin typeface="Microsoft New Tai Lue" pitchFamily="34" charset="0"/>
                <a:cs typeface="Microsoft New Tai Lue" pitchFamily="34" charset="0"/>
              </a:rPr>
              <a:t>Collaboration avec les régions et réseaux dans la réponse à leurs besoins</a:t>
            </a:r>
            <a:endParaRPr lang="fr-CA" sz="1200" b="1" dirty="0">
              <a:latin typeface="Microsoft New Tai Lue" pitchFamily="34" charset="0"/>
              <a:cs typeface="Microsoft New Tai Lue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402122" y="2964364"/>
            <a:ext cx="4248472" cy="222858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7030A0"/>
              </a:buClr>
              <a:buSzPct val="90000"/>
              <a:buFontTx/>
              <a:buBlip>
                <a:blip r:embed="rId18"/>
              </a:buBlip>
              <a:defRPr sz="2800" kern="1200">
                <a:solidFill>
                  <a:srgbClr val="1C1C1C"/>
                </a:solidFill>
                <a:latin typeface="Omnes" pitchFamily="50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15A29"/>
              </a:buClr>
              <a:buFont typeface="Arial" pitchFamily="34" charset="0"/>
              <a:buChar char="–"/>
              <a:defRPr sz="2600" kern="1200">
                <a:solidFill>
                  <a:srgbClr val="1C1C1C"/>
                </a:solidFill>
                <a:latin typeface="Omnes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47D"/>
              </a:buClr>
              <a:buFont typeface="Arial" pitchFamily="34" charset="0"/>
              <a:buChar char="•"/>
              <a:defRPr sz="2400" kern="1200">
                <a:solidFill>
                  <a:srgbClr val="1C1C1C"/>
                </a:solidFill>
                <a:latin typeface="Omnes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42B7E9"/>
              </a:buClr>
              <a:buFont typeface="Arial" pitchFamily="34" charset="0"/>
              <a:buChar char="–"/>
              <a:defRPr sz="2200" kern="1200">
                <a:solidFill>
                  <a:srgbClr val="1C1C1C"/>
                </a:solidFill>
                <a:latin typeface="Omnes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rgbClr val="1C1C1C"/>
                </a:solidFill>
                <a:latin typeface="Omne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fr-CA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r-CA" sz="22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Partager </a:t>
            </a:r>
            <a:r>
              <a:rPr lang="fr-CA" sz="2200" b="1" dirty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l’information </a:t>
            </a:r>
            <a:endParaRPr lang="fr-CA" sz="2200" b="1" dirty="0" smtClean="0">
              <a:solidFill>
                <a:schemeClr val="accent2"/>
              </a:solidFill>
              <a:latin typeface="Microsoft New Tai Lue" pitchFamily="34" charset="0"/>
              <a:cs typeface="Microsoft New Tai Lue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CA" sz="2200" dirty="0" smtClean="0">
                <a:latin typeface="Microsoft New Tai Lue" pitchFamily="34" charset="0"/>
                <a:cs typeface="Microsoft New Tai Lue" pitchFamily="34" charset="0"/>
              </a:rPr>
              <a:t>Veille sur l’actualité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r-CA" sz="2200" b="1" dirty="0" smtClean="0">
                <a:latin typeface="Microsoft New Tai Lue" pitchFamily="34" charset="0"/>
                <a:cs typeface="Microsoft New Tai Lue" pitchFamily="34" charset="0"/>
              </a:rPr>
              <a:t>Production et diffusion de points de vue, de contenus et d’outils spécialisés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r-CA" sz="2200" dirty="0" smtClean="0">
                <a:latin typeface="Microsoft New Tai Lue" pitchFamily="34" charset="0"/>
                <a:cs typeface="Microsoft New Tai Lue" pitchFamily="34" charset="0"/>
              </a:rPr>
              <a:t>Animation de forums d’échange</a:t>
            </a:r>
          </a:p>
          <a:p>
            <a:pPr marL="0" indent="0">
              <a:buClr>
                <a:schemeClr val="tx1"/>
              </a:buClr>
              <a:buNone/>
            </a:pPr>
            <a:endParaRPr lang="fr-CA" sz="2200" dirty="0">
              <a:latin typeface="Microsoft New Tai Lue" pitchFamily="34" charset="0"/>
              <a:cs typeface="Microsoft New Tai Lue" pitchFamily="34" charset="0"/>
            </a:endParaRPr>
          </a:p>
          <a:p>
            <a:pPr marL="0" indent="0">
              <a:buFontTx/>
              <a:buNone/>
            </a:pPr>
            <a:r>
              <a:rPr lang="fr-CA" sz="22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Soutenir le travail collectif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r-CA" sz="2200" dirty="0">
                <a:latin typeface="Microsoft New Tai Lue" pitchFamily="34" charset="0"/>
                <a:cs typeface="Microsoft New Tai Lue" pitchFamily="34" charset="0"/>
              </a:rPr>
              <a:t>P</a:t>
            </a:r>
            <a:r>
              <a:rPr lang="fr-CA" sz="2200" dirty="0" smtClean="0">
                <a:latin typeface="Microsoft New Tai Lue" pitchFamily="34" charset="0"/>
                <a:cs typeface="Microsoft New Tai Lue" pitchFamily="34" charset="0"/>
              </a:rPr>
              <a:t>ortrait des acteurs et des pratiques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r-CA" sz="2200" b="1" dirty="0" smtClean="0">
                <a:latin typeface="Microsoft New Tai Lue" pitchFamily="34" charset="0"/>
                <a:cs typeface="Microsoft New Tai Lue" pitchFamily="34" charset="0"/>
              </a:rPr>
              <a:t>Animation de chantiers partenariaux et de groupes de travail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r-CA" sz="2200" dirty="0" smtClean="0">
                <a:latin typeface="Microsoft New Tai Lue" pitchFamily="34" charset="0"/>
                <a:cs typeface="Microsoft New Tai Lue" pitchFamily="34" charset="0"/>
              </a:rPr>
              <a:t>Contribution à des événements rassembleurs</a:t>
            </a:r>
            <a:endParaRPr lang="fr-CA" sz="2200" dirty="0" smtClean="0"/>
          </a:p>
        </p:txBody>
      </p:sp>
      <p:sp>
        <p:nvSpPr>
          <p:cNvPr id="9" name="ZoneTexte 8"/>
          <p:cNvSpPr txBox="1"/>
          <p:nvPr>
            <p:custDataLst>
              <p:tags r:id="rId7"/>
            </p:custDataLst>
          </p:nvPr>
        </p:nvSpPr>
        <p:spPr>
          <a:xfrm>
            <a:off x="4424314" y="5243523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Contribuer à </a:t>
            </a:r>
            <a:r>
              <a:rPr lang="fr-CA" sz="1200" b="1" dirty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l’essor des </a:t>
            </a:r>
            <a:r>
              <a:rPr lang="fr-CA" sz="1200" b="1" dirty="0" smtClean="0">
                <a:solidFill>
                  <a:schemeClr val="accent2"/>
                </a:solidFill>
                <a:latin typeface="Microsoft New Tai Lue" pitchFamily="34" charset="0"/>
                <a:cs typeface="Microsoft New Tai Lue" pitchFamily="34" charset="0"/>
              </a:rPr>
              <a:t>pratiques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A" sz="1200" b="1" dirty="0">
                <a:latin typeface="Microsoft New Tai Lue" pitchFamily="34" charset="0"/>
                <a:cs typeface="Microsoft New Tai Lue" pitchFamily="34" charset="0"/>
              </a:rPr>
              <a:t>Analyse </a:t>
            </a:r>
            <a:r>
              <a:rPr lang="fr-CA" sz="1200" b="1" dirty="0" smtClean="0">
                <a:latin typeface="Microsoft New Tai Lue" pitchFamily="34" charset="0"/>
                <a:cs typeface="Microsoft New Tai Lue" pitchFamily="34" charset="0"/>
              </a:rPr>
              <a:t>des </a:t>
            </a:r>
            <a:r>
              <a:rPr lang="fr-CA" sz="1200" b="1" dirty="0">
                <a:latin typeface="Microsoft New Tai Lue" pitchFamily="34" charset="0"/>
                <a:cs typeface="Microsoft New Tai Lue" pitchFamily="34" charset="0"/>
              </a:rPr>
              <a:t>enjeux </a:t>
            </a:r>
            <a:r>
              <a:rPr lang="fr-CA" sz="1200" b="1" dirty="0" smtClean="0">
                <a:latin typeface="Microsoft New Tai Lue" pitchFamily="34" charset="0"/>
                <a:cs typeface="Microsoft New Tai Lue" pitchFamily="34" charset="0"/>
              </a:rPr>
              <a:t>et des pratiques émergeantes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A" sz="1200" dirty="0">
                <a:latin typeface="Microsoft New Tai Lue" pitchFamily="34" charset="0"/>
                <a:cs typeface="Microsoft New Tai Lue" pitchFamily="34" charset="0"/>
              </a:rPr>
              <a:t>Accompagnement projets </a:t>
            </a:r>
            <a:r>
              <a:rPr lang="fr-CA" sz="1200" dirty="0" smtClean="0">
                <a:latin typeface="Microsoft New Tai Lue" pitchFamily="34" charset="0"/>
                <a:cs typeface="Microsoft New Tai Lue" pitchFamily="34" charset="0"/>
              </a:rPr>
              <a:t>innovants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A" sz="1200" dirty="0" smtClean="0">
                <a:latin typeface="Microsoft New Tai Lue" pitchFamily="34" charset="0"/>
                <a:cs typeface="Microsoft New Tai Lue" pitchFamily="34" charset="0"/>
              </a:rPr>
              <a:t>Collaboration </a:t>
            </a:r>
            <a:r>
              <a:rPr lang="fr-CA" sz="1200" dirty="0">
                <a:latin typeface="Microsoft New Tai Lue" pitchFamily="34" charset="0"/>
                <a:cs typeface="Microsoft New Tai Lue" pitchFamily="34" charset="0"/>
              </a:rPr>
              <a:t>à des </a:t>
            </a:r>
            <a:r>
              <a:rPr lang="fr-CA" sz="1200" dirty="0" smtClean="0">
                <a:latin typeface="Microsoft New Tai Lue" pitchFamily="34" charset="0"/>
                <a:cs typeface="Microsoft New Tai Lue" pitchFamily="34" charset="0"/>
              </a:rPr>
              <a:t>travaux de recherche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A" sz="1200" b="1" dirty="0" smtClean="0">
                <a:latin typeface="Microsoft New Tai Lue" pitchFamily="34" charset="0"/>
                <a:cs typeface="Microsoft New Tai Lue" pitchFamily="34" charset="0"/>
              </a:rPr>
              <a:t>Vulgarisation et adaptation des connaissances</a:t>
            </a:r>
          </a:p>
        </p:txBody>
      </p:sp>
      <p:sp>
        <p:nvSpPr>
          <p:cNvPr id="12" name="ZoneTexte 11"/>
          <p:cNvSpPr txBox="1"/>
          <p:nvPr>
            <p:custDataLst>
              <p:tags r:id="rId8"/>
            </p:custDataLst>
          </p:nvPr>
        </p:nvSpPr>
        <p:spPr>
          <a:xfrm>
            <a:off x="838200" y="57224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2" name="Rectangle 1"/>
          <p:cNvSpPr/>
          <p:nvPr>
            <p:custDataLst>
              <p:tags r:id="rId9"/>
            </p:custDataLst>
          </p:nvPr>
        </p:nvSpPr>
        <p:spPr>
          <a:xfrm>
            <a:off x="466725" y="2089532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b="1" dirty="0">
                <a:solidFill>
                  <a:srgbClr val="7030A0"/>
                </a:solidFill>
              </a:rPr>
              <a:t>Renforcer la capacité d’agir et les compétences des acteurs et des communautés</a:t>
            </a:r>
          </a:p>
        </p:txBody>
      </p:sp>
      <p:sp>
        <p:nvSpPr>
          <p:cNvPr id="4" name="Rectangle 3"/>
          <p:cNvSpPr/>
          <p:nvPr>
            <p:custDataLst>
              <p:tags r:id="rId10"/>
            </p:custDataLst>
          </p:nvPr>
        </p:nvSpPr>
        <p:spPr>
          <a:xfrm>
            <a:off x="457200" y="4267200"/>
            <a:ext cx="335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b="1" dirty="0">
                <a:solidFill>
                  <a:srgbClr val="7030A0"/>
                </a:solidFill>
              </a:rPr>
              <a:t>Soutenir le développement de conditions favorables à la mobilisation et  au développement des communautés</a:t>
            </a:r>
          </a:p>
        </p:txBody>
      </p:sp>
      <p:cxnSp>
        <p:nvCxnSpPr>
          <p:cNvPr id="14" name="Connecteur droit avec flèche 13"/>
          <p:cNvCxnSpPr>
            <a:stCxn id="2" idx="3"/>
          </p:cNvCxnSpPr>
          <p:nvPr>
            <p:custDataLst>
              <p:tags r:id="rId11"/>
            </p:custDataLst>
          </p:nvPr>
        </p:nvCxnSpPr>
        <p:spPr>
          <a:xfrm flipV="1">
            <a:off x="3819525" y="1647691"/>
            <a:ext cx="603218" cy="857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2" idx="3"/>
          </p:cNvCxnSpPr>
          <p:nvPr>
            <p:custDataLst>
              <p:tags r:id="rId12"/>
            </p:custDataLst>
          </p:nvPr>
        </p:nvCxnSpPr>
        <p:spPr>
          <a:xfrm>
            <a:off x="3819525" y="2505031"/>
            <a:ext cx="601647" cy="285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2" idx="3"/>
          </p:cNvCxnSpPr>
          <p:nvPr>
            <p:custDataLst>
              <p:tags r:id="rId13"/>
            </p:custDataLst>
          </p:nvPr>
        </p:nvCxnSpPr>
        <p:spPr>
          <a:xfrm>
            <a:off x="3819525" y="2505031"/>
            <a:ext cx="592121" cy="1504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4" idx="3"/>
          </p:cNvCxnSpPr>
          <p:nvPr>
            <p:custDataLst>
              <p:tags r:id="rId14"/>
            </p:custDataLst>
          </p:nvPr>
        </p:nvCxnSpPr>
        <p:spPr>
          <a:xfrm flipV="1">
            <a:off x="3810000" y="4114800"/>
            <a:ext cx="592122" cy="814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4" idx="3"/>
          </p:cNvCxnSpPr>
          <p:nvPr>
            <p:custDataLst>
              <p:tags r:id="rId15"/>
            </p:custDataLst>
          </p:nvPr>
        </p:nvCxnSpPr>
        <p:spPr>
          <a:xfrm>
            <a:off x="3810000" y="4928920"/>
            <a:ext cx="592122" cy="252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4" idx="3"/>
            <a:endCxn id="9" idx="1"/>
          </p:cNvCxnSpPr>
          <p:nvPr>
            <p:custDataLst>
              <p:tags r:id="rId16"/>
            </p:custDataLst>
          </p:nvPr>
        </p:nvCxnSpPr>
        <p:spPr>
          <a:xfrm>
            <a:off x="3810000" y="4928920"/>
            <a:ext cx="614314" cy="822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9614181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fr-CA" sz="4400" b="1" dirty="0">
                <a:solidFill>
                  <a:srgbClr val="7030A0"/>
                </a:solidFill>
                <a:latin typeface="Omnes" pitchFamily="50" charset="0"/>
              </a:rPr>
              <a:t>P</a:t>
            </a:r>
            <a:r>
              <a:rPr lang="fr-CA" sz="4400" b="1" dirty="0" smtClean="0">
                <a:solidFill>
                  <a:srgbClr val="7030A0"/>
                </a:solidFill>
                <a:latin typeface="Omnes" pitchFamily="50" charset="0"/>
              </a:rPr>
              <a:t>rincipes d’action</a:t>
            </a:r>
            <a:endParaRPr lang="fr-CA" sz="4400" b="1" dirty="0">
              <a:solidFill>
                <a:srgbClr val="7030A0"/>
              </a:solidFill>
              <a:latin typeface="Omnes" pitchFamily="50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447800"/>
            <a:ext cx="8229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800" dirty="0" smtClean="0"/>
          </a:p>
          <a:p>
            <a:r>
              <a:rPr lang="fr-CA" sz="1800" b="1" dirty="0" smtClean="0">
                <a:latin typeface="Microsoft New Tai Lue" pitchFamily="34" charset="0"/>
                <a:cs typeface="Microsoft New Tai Lue" pitchFamily="34" charset="0"/>
              </a:rPr>
              <a:t>Développement du pouvoir d’agir </a:t>
            </a:r>
            <a:r>
              <a:rPr lang="fr-CA" sz="1800" dirty="0" smtClean="0">
                <a:latin typeface="Microsoft New Tai Lue" pitchFamily="34" charset="0"/>
                <a:cs typeface="Microsoft New Tai Lue" pitchFamily="34" charset="0"/>
              </a:rPr>
              <a:t>: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Une approche favorisant l’appropriation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des compétences par les acteurs et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le développement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de ressources dans les régions et les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réseaux.</a:t>
            </a:r>
          </a:p>
          <a:p>
            <a:pPr marL="0" indent="0">
              <a:buNone/>
            </a:pPr>
            <a:endParaRPr lang="fr-CA" sz="800" dirty="0" smtClean="0"/>
          </a:p>
          <a:p>
            <a:r>
              <a:rPr lang="fr-CA" sz="1800" b="1" dirty="0" smtClean="0">
                <a:latin typeface="Microsoft New Tai Lue" pitchFamily="34" charset="0"/>
                <a:cs typeface="Microsoft New Tai Lue" pitchFamily="34" charset="0"/>
              </a:rPr>
              <a:t>Accessibilité</a:t>
            </a:r>
            <a:r>
              <a:rPr lang="fr-CA" sz="1800" dirty="0" smtClean="0">
                <a:latin typeface="Microsoft New Tai Lue" pitchFamily="34" charset="0"/>
                <a:cs typeface="Microsoft New Tai Lue" pitchFamily="34" charset="0"/>
              </a:rPr>
              <a:t> :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Une volonté de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m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aximiser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l’accessibilité aux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ressources en :</a:t>
            </a:r>
          </a:p>
          <a:p>
            <a:pPr lvl="1"/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Proposant des activités accessibles à distance et ouvertes à tous</a:t>
            </a:r>
            <a:endParaRPr lang="fr-CA" sz="1400" dirty="0">
              <a:latin typeface="Microsoft New Tai Lue" pitchFamily="34" charset="0"/>
              <a:cs typeface="Microsoft New Tai Lue" pitchFamily="34" charset="0"/>
            </a:endParaRPr>
          </a:p>
          <a:p>
            <a:pPr lvl="1"/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Offrant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des services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adaptés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à coûts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abordables</a:t>
            </a:r>
            <a:endParaRPr lang="fr-CA" sz="1400" dirty="0">
              <a:latin typeface="Microsoft New Tai Lue" pitchFamily="34" charset="0"/>
              <a:cs typeface="Microsoft New Tai Lue" pitchFamily="34" charset="0"/>
            </a:endParaRPr>
          </a:p>
          <a:p>
            <a:pPr lvl="1"/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Concentrant le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soutien là où les ressources sont peu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disponibles</a:t>
            </a:r>
            <a:endParaRPr lang="fr-CA" sz="1400" dirty="0">
              <a:latin typeface="Microsoft New Tai Lue" pitchFamily="34" charset="0"/>
              <a:cs typeface="Microsoft New Tai Lue" pitchFamily="34" charset="0"/>
            </a:endParaRPr>
          </a:p>
          <a:p>
            <a:pPr lvl="1"/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Soutenant le développement d’expertise dans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les régions et les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réseaux</a:t>
            </a:r>
            <a:endParaRPr lang="fr-CA" sz="1400" dirty="0">
              <a:latin typeface="Microsoft New Tai Lue" pitchFamily="34" charset="0"/>
              <a:cs typeface="Microsoft New Tai Lue" pitchFamily="34" charset="0"/>
            </a:endParaRPr>
          </a:p>
          <a:p>
            <a:pPr lvl="1"/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Diffusant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l’information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disponible</a:t>
            </a:r>
          </a:p>
          <a:p>
            <a:pPr marL="457200" lvl="1" indent="0">
              <a:buNone/>
            </a:pPr>
            <a:endParaRPr lang="fr-CA" sz="800" dirty="0" smtClean="0"/>
          </a:p>
          <a:p>
            <a:r>
              <a:rPr lang="fr-CA" sz="1800" b="1" dirty="0" smtClean="0">
                <a:latin typeface="Microsoft New Tai Lue" pitchFamily="34" charset="0"/>
                <a:cs typeface="Microsoft New Tai Lue" pitchFamily="34" charset="0"/>
              </a:rPr>
              <a:t>Souplesse</a:t>
            </a:r>
            <a:r>
              <a:rPr lang="fr-CA" sz="1800" dirty="0" smtClean="0">
                <a:latin typeface="Microsoft New Tai Lue" pitchFamily="34" charset="0"/>
                <a:cs typeface="Microsoft New Tai Lue" pitchFamily="34" charset="0"/>
              </a:rPr>
              <a:t> :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U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ne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organisation apprenante, branchée sur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les pratiques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et adaptant ses priorités et ses façons de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faire aux besoins et aux contextes.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1800" b="1" dirty="0" smtClean="0">
                <a:latin typeface="Microsoft New Tai Lue" pitchFamily="34" charset="0"/>
                <a:cs typeface="Microsoft New Tai Lue" pitchFamily="34" charset="0"/>
              </a:rPr>
              <a:t>Collaboration</a:t>
            </a:r>
            <a:r>
              <a:rPr lang="fr-CA" sz="1800" dirty="0" smtClean="0">
                <a:latin typeface="Microsoft New Tai Lue" pitchFamily="34" charset="0"/>
                <a:cs typeface="Microsoft New Tai Lue" pitchFamily="34" charset="0"/>
              </a:rPr>
              <a:t> :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Un facilitateur proposant des opportunités de collaboration entre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les personnes et les groupes concernés par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le développement 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des </a:t>
            </a:r>
            <a:r>
              <a:rPr lang="fr-CA" sz="1400" dirty="0" smtClean="0">
                <a:latin typeface="Microsoft New Tai Lue" pitchFamily="34" charset="0"/>
                <a:cs typeface="Microsoft New Tai Lue" pitchFamily="34" charset="0"/>
              </a:rPr>
              <a:t>communautés</a:t>
            </a:r>
            <a:r>
              <a:rPr lang="fr-CA" sz="1400" dirty="0">
                <a:latin typeface="Microsoft New Tai Lue" pitchFamily="34" charset="0"/>
                <a:cs typeface="Microsoft New Tai Lue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61417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7030A0"/>
                </a:solidFill>
              </a:rPr>
              <a:t>Type d’accompagnement</a:t>
            </a:r>
            <a:endParaRPr lang="fr-CA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fr-CA" b="1" dirty="0" smtClean="0">
              <a:latin typeface="Microsoft New Tai Lue" pitchFamily="34" charset="0"/>
              <a:cs typeface="Microsoft New Tai Lue" pitchFamily="34" charset="0"/>
            </a:endParaRPr>
          </a:p>
          <a:p>
            <a:pPr marL="0" indent="0">
              <a:buNone/>
            </a:pPr>
            <a:r>
              <a:rPr lang="fr-CA" b="1" dirty="0" smtClean="0">
                <a:latin typeface="Microsoft New Tai Lue" pitchFamily="34" charset="0"/>
                <a:cs typeface="Microsoft New Tai Lue" pitchFamily="34" charset="0"/>
              </a:rPr>
              <a:t>Approche andragogique</a:t>
            </a:r>
          </a:p>
          <a:p>
            <a:pPr marL="0" indent="0">
              <a:buNone/>
            </a:pPr>
            <a:endParaRPr lang="fr-CA" dirty="0" smtClean="0">
              <a:latin typeface="Microsoft New Tai Lue" pitchFamily="34" charset="0"/>
              <a:cs typeface="Microsoft New Tai Lue" pitchFamily="34" charset="0"/>
            </a:endParaRPr>
          </a:p>
          <a:p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Optique de croisement de 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savoirs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  <a:p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Valorisation des expériences et 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expertises</a:t>
            </a:r>
          </a:p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Adaptation aux besoins et au contexte</a:t>
            </a:r>
          </a:p>
          <a:p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Expérimentation-appropriation</a:t>
            </a:r>
            <a:br>
              <a:rPr lang="fr-CA" dirty="0" smtClean="0">
                <a:latin typeface="Microsoft New Tai Lue" pitchFamily="34" charset="0"/>
                <a:cs typeface="Microsoft New Tai Lue" pitchFamily="34" charset="0"/>
              </a:rPr>
            </a:br>
            <a:endParaRPr lang="fr-CA" dirty="0" smtClean="0">
              <a:latin typeface="Microsoft New Tai Lue" pitchFamily="34" charset="0"/>
              <a:cs typeface="Microsoft New Tai Lue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7</a:t>
            </a:fld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88436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>
                <a:solidFill>
                  <a:srgbClr val="7030A0"/>
                </a:solidFill>
              </a:rPr>
              <a:t>Type d’accompagnement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sz="3600" b="1" dirty="0">
                <a:latin typeface="Microsoft New Tai Lue" pitchFamily="34" charset="0"/>
                <a:cs typeface="Microsoft New Tai Lue" pitchFamily="34" charset="0"/>
              </a:rPr>
              <a:t>Quelques thématiques possibles</a:t>
            </a:r>
          </a:p>
          <a:p>
            <a:endParaRPr lang="fr-CA" sz="3600" b="1" dirty="0">
              <a:latin typeface="Microsoft New Tai Lue" pitchFamily="34" charset="0"/>
              <a:cs typeface="Microsoft New Tai Lue" pitchFamily="34" charset="0"/>
            </a:endParaRPr>
          </a:p>
          <a:p>
            <a:pPr lvl="0"/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Stratégie de mobilisation pour le développement des communautés 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locales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  <a:p>
            <a:pPr lvl="0"/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Processus de 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mobilisation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  <a:p>
            <a:pPr lvl="0"/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Cycle de développement (construction du projet commun en vue du changement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)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  <a:p>
            <a:pPr lvl="0"/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Pouvoir d’agir (</a:t>
            </a:r>
            <a:r>
              <a:rPr lang="fr-CA" i="1" dirty="0" err="1">
                <a:latin typeface="Microsoft New Tai Lue" pitchFamily="34" charset="0"/>
                <a:cs typeface="Microsoft New Tai Lue" pitchFamily="34" charset="0"/>
              </a:rPr>
              <a:t>empowerment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)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  <a:p>
            <a:pPr lvl="0"/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Lecture des communautés </a:t>
            </a:r>
            <a:r>
              <a:rPr lang="fr-CA" dirty="0" smtClean="0">
                <a:latin typeface="Microsoft New Tai Lue" pitchFamily="34" charset="0"/>
                <a:cs typeface="Microsoft New Tai Lue" pitchFamily="34" charset="0"/>
              </a:rPr>
              <a:t>locales</a:t>
            </a:r>
            <a:endParaRPr lang="fr-CA" dirty="0">
              <a:latin typeface="Microsoft New Tai Lue" pitchFamily="34" charset="0"/>
              <a:cs typeface="Microsoft New Tai Lue" pitchFamily="34" charset="0"/>
            </a:endParaRPr>
          </a:p>
          <a:p>
            <a:pPr lvl="0"/>
            <a:r>
              <a:rPr lang="fr-CA" dirty="0">
                <a:latin typeface="Microsoft New Tai Lue" pitchFamily="34" charset="0"/>
                <a:cs typeface="Microsoft New Tai Lue" pitchFamily="34" charset="0"/>
              </a:rPr>
              <a:t>Gouvernance des initiatives de mobilisation et/ou gouvernance territoriale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8</a:t>
            </a:fld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507274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7030A0"/>
                </a:solidFill>
              </a:rPr>
              <a:t>Exemples d’accompagnement</a:t>
            </a:r>
            <a:endParaRPr lang="fr-CA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>
                <a:latin typeface="Calibri" pitchFamily="34" charset="0"/>
                <a:cs typeface="Calibri" pitchFamily="34" charset="0"/>
              </a:rPr>
              <a:t>Atelier d’apprentissage d’une journée sur la mobilisation à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Gaspé</a:t>
            </a:r>
            <a:endParaRPr lang="fr-CA" dirty="0">
              <a:latin typeface="Calibri" pitchFamily="34" charset="0"/>
              <a:cs typeface="Calibri" pitchFamily="34" charset="0"/>
            </a:endParaRPr>
          </a:p>
          <a:p>
            <a:r>
              <a:rPr lang="fr-CA" dirty="0">
                <a:latin typeface="Calibri" pitchFamily="34" charset="0"/>
                <a:cs typeface="Calibri" pitchFamily="34" charset="0"/>
              </a:rPr>
              <a:t>Accompagnement d’un processus de planification de quartier dans un quartier de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Montréal</a:t>
            </a:r>
            <a:endParaRPr lang="fr-CA" dirty="0">
              <a:latin typeface="Calibri" pitchFamily="34" charset="0"/>
              <a:cs typeface="Calibri" pitchFamily="34" charset="0"/>
            </a:endParaRPr>
          </a:p>
          <a:p>
            <a:r>
              <a:rPr lang="fr-CA" dirty="0">
                <a:latin typeface="Calibri" pitchFamily="34" charset="0"/>
                <a:cs typeface="Calibri" pitchFamily="34" charset="0"/>
              </a:rPr>
              <a:t>Accompagnement de planification pour l’intégration de plusieurs tables en une seule dans un secteur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d’activités</a:t>
            </a:r>
            <a:endParaRPr lang="fr-CA" dirty="0">
              <a:latin typeface="Calibri" pitchFamily="34" charset="0"/>
              <a:cs typeface="Calibri" pitchFamily="34" charset="0"/>
            </a:endParaRPr>
          </a:p>
          <a:p>
            <a:r>
              <a:rPr lang="fr-CA" dirty="0">
                <a:latin typeface="Calibri" pitchFamily="34" charset="0"/>
                <a:cs typeface="Calibri" pitchFamily="34" charset="0"/>
              </a:rPr>
              <a:t>Réflexion avec un réseau québécois sur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l’hyper-concertation </a:t>
            </a:r>
            <a:r>
              <a:rPr lang="fr-CA" dirty="0">
                <a:latin typeface="Calibri" pitchFamily="34" charset="0"/>
                <a:cs typeface="Calibri" pitchFamily="34" charset="0"/>
              </a:rPr>
              <a:t>dans le secteur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jeunesse</a:t>
            </a:r>
            <a:endParaRPr lang="fr-CA" dirty="0">
              <a:latin typeface="Calibri" pitchFamily="34" charset="0"/>
              <a:cs typeface="Calibri" pitchFamily="34" charset="0"/>
            </a:endParaRPr>
          </a:p>
          <a:p>
            <a:r>
              <a:rPr lang="fr-CA" dirty="0">
                <a:latin typeface="Calibri" pitchFamily="34" charset="0"/>
                <a:cs typeface="Calibri" pitchFamily="34" charset="0"/>
              </a:rPr>
              <a:t>Support à une équipe d’organisateurs communautaires dans un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CSSS</a:t>
            </a:r>
            <a:endParaRPr lang="fr-CA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noProof="0" smtClean="0"/>
              <a:t>TITRE DU PPT</a:t>
            </a:r>
            <a:endParaRPr lang="fr-CA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fr-CA" smtClean="0"/>
              <a:t> </a:t>
            </a:r>
            <a:fld id="{EA4BFE4D-5184-4857-9D22-CF7A8635C40D}" type="slidenum">
              <a:rPr lang="fr-CA" smtClean="0"/>
              <a:pPr/>
              <a:t>9</a:t>
            </a:fld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354475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D6B7icoq5dlb8VDd9Eu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Vy98fhZDSSe33OHeQRx7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d7DgGrYOypx7mIssxQDf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QEpMetnnPPFLwjDvzvdi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FNLyORnCqvsIhZQTdvr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WAOU9e3gXiqyePHul5oLz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rBb8O2g82aP3YC0GEw0d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jN1EEFiHQtcWl9mF2lli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hAEpO5F5DbQZKJCQpPAOf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zfLfoRuNJJiF4lVwsnIZ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35r00OXg6yIywVBoi871Y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xjx0CBuyZOfvajeo3ww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cdP5VYHyNYehxuQessUU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z6xpk7aeBXqldTHsOlEBZ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Qknvzd0Tyqay0djeEI4cv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gqq43K4vr5GXd0Ahtkko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aXpxWeaR0bQngZT36uw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xVtse4ahFkSrftEvNQl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7QJAoqdPSpQTpt3uZ6GJ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G0CYIcOXwv2bKk2iws5JD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PJpoBGF6oc2ODIEFK3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Am3arjQfTkYAlUQY2C8c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HnFqLlqWFF40enld9nO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yiT3nZy6ZU8WmWjam1Vk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R3diNNHHrHea7EGv1xvP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dNcU8qEL6JuhktZfOoT9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hTd0eSxQUamjhio6anAQk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2gQkZuER6G1UODqMLQ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D3RXyRXKs8XwnYX1cRqv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dAguixWO4un20ocZmqCG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RqnloswTQ9HfGA0DWhu8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d8bEl5Rh8DOSvvVf69k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LK3fuCixbPV4Mmp338h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uL7kCwxWmao8mrA6BfY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fOMhcnBo5dm2IFxbRAIZ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58pSu52w9dl6m0If6DBcc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8JdNMLkOXagK7j1xLQ9f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LLEnuH4LgdPFyiD7AGLz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3Wuev6g0RpjDI3ugVzIz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YVtHCovEZ0SmXzph3g2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q5y0npbanGmzeFs10rnKz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NJUXf3OEVoAqS4HR0LF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8A8UVi5TYBoiu7MbBXH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UDgMYuqdkogtEG4sF6Zj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jm345p62Z5DlGuD9jBs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20t668hBUnptjUJTp17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PiZzPwMoRCajk2BZiXL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WdaJqqcrEZBRaa6wjKO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cYq2Cx6kHWW8I6Nl7KBgv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i0AGipI9w10zlMp56mbp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HtRqTMD0yFKaU99J7MJu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QBOj7eDsk6N8j7PRwWwv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PbRfWnepGuH6CgCzEpm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DmMQ1UgfNYX8vLCrShgdV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qcvyfXh68l0cP5oUtY9T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6vZ7M76Tpd2lEwl1iv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MvzMltmNeMwNGdo3fPvZ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YNJKo7XQoEVcAWcMjLj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eFq7iLs0SMjUAYBIYFhV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4GVLeMB0S0wr8b5FFh6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9L1O723beIOXhz4kgPbn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SFleaAMDmIy4UojaJpO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XjpxoIP5xKnC89MOTBr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IuaVXEsYz74nH2OCb4O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Hhg9oUwdcZ2IAUntKaD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yLrJZgpngb4VMSFNgxrm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5kZrTfIjDDBBsIuIEUgNP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EE8uNXU57Pktqsi60G4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jk9a4BCby6mtkMLLUlJx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8f4gmOf7L4jclNkDSitV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2pPPR2UT53TBllGLSx6V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6W7vleLIU0XxcU5OfOV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98rXrhtq4zuU888Rt0l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eOBpy43EZQTOMZ3nNuf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o2iLXFokV5h7QTDm1Jonp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0kl9N6dRNHnQLiDAoFj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HW5q0LKQ6wOnhrBvAeH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s2S3o80H5uUpCo4n5s6X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1n1bZS45nv7ht3yWmCQo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tSOcrd9e8wPB0u2c97C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hlV0P85t7bqHU8mMqRV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8cEFa24WYoU5FEvVpVz6Z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rS23TatILpc4Athqo09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aiAUPmGL4Z1HU2YLfV0o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vPyTuZtVYIaNHJsZk61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2SyesCLeD1e9NKlVRHh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x7lfjfAUmpFiNFlfxRaK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9yxWHEoekIbcJlrTdjvDJ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uuXGAB9qZgeoyNiBBbF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54jUmkyE6luJ3rKXOCai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vXS6UHUs3C90oTmGfPS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TPKQQDn2Rnh9zm1fpQJ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sxwQJZTpzhllUda9H0PX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A23RB7nlqRMC42m4Rh4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Jfk0E0q1BvA1fHNZ2fF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mWhZTlZszg7OjNwAsmUo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22NEgReOleOjSnIF642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TqoZsrMiBxa5Tebe47dK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TZ0V9SNfPm6kJ9nggoN2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g8NutuSZVVboZqn4jzZ2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rwoWNUMabqIikzj60csL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e6Ywzhgxjno5sogzWg9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JhEKQH2uD6M0g7xzHIA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ZwFHaQtCwO4dJ79ji52zP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951kFEyQPjl8QBrieNmQp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K3hxN2uhqDWBPB13JqnH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iRQQrFatr0snghn7LOl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U0BHdKCq1Y3GKpGXAP7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V9skKFCFzmD8NXQeKspQ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XKrzp2qQvMhNWFsr5poj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kY1REZMjqV0qnGSOrzvP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js881myqL3OtXGIY22Ij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ZPKRHSh1mav1FzJwYpK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2r6Kiw31IZk6jTyPCe9H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kKiKfdzh2ONyZa2O3VWK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Ovg1PAU9COQnQMteYTrf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8OrWVlb7PILtnQr6uPV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DxnxlZT90OeX7coEYOrH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F5j6nwMXqjsSMbTzn0be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fpIfIQQ7GXkXs3qXs6bz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4l1u4BOftlY83HFh47Ac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rdqvX2J7u7rtknddLfi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dh3NaYDWquTvGEHczoByY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ZkZJia14ZjZ9TN4zDLw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HAmh3RmlTlrse6vdKy6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Gt30nIJUxOmMlXS5eoXx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8ubuq9bBwU788Dpn07aI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HqyX4p1XfqIz5bNDIaJm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k5t5QKrVHuIQt4Rb7bv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q4jbdtsxU2dn6suYygwk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QfHILw2xRtrCFoLExXt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D6XoG9CfqyZcd4uuHVum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VtN5cUJzQyEaCBKnQTUC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TDtbHa2fyFduTauBAWIv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qy2rTJk5BrzG2QkUuJGj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GJrgMfXc6cccU8ggjVs4"/>
</p:tagLst>
</file>

<file path=ppt/theme/theme1.xml><?xml version="1.0" encoding="utf-8"?>
<a:theme xmlns:a="http://schemas.openxmlformats.org/drawingml/2006/main" name="Communagir_2011_Fr">
  <a:themeElements>
    <a:clrScheme name="Communagir">
      <a:dk1>
        <a:srgbClr val="1C1C1C"/>
      </a:dk1>
      <a:lt1>
        <a:sysClr val="window" lastClr="FFFFFF"/>
      </a:lt1>
      <a:dk2>
        <a:srgbClr val="1F497D"/>
      </a:dk2>
      <a:lt2>
        <a:srgbClr val="EEECE1"/>
      </a:lt2>
      <a:accent1>
        <a:srgbClr val="803594"/>
      </a:accent1>
      <a:accent2>
        <a:srgbClr val="F15A29"/>
      </a:accent2>
      <a:accent3>
        <a:srgbClr val="42B7E9"/>
      </a:accent3>
      <a:accent4>
        <a:srgbClr val="00A47D"/>
      </a:accent4>
      <a:accent5>
        <a:srgbClr val="E1B7EC"/>
      </a:accent5>
      <a:accent6>
        <a:srgbClr val="A8D6EA"/>
      </a:accent6>
      <a:hlink>
        <a:srgbClr val="42B7E9"/>
      </a:hlink>
      <a:folHlink>
        <a:srgbClr val="42B7E9"/>
      </a:folHlink>
    </a:clrScheme>
    <a:fontScheme name="Communagir">
      <a:majorFont>
        <a:latin typeface="Omnes"/>
        <a:ea typeface=""/>
        <a:cs typeface=""/>
      </a:majorFont>
      <a:minorFont>
        <a:latin typeface="Omn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808</Words>
  <Application>Microsoft Macintosh PowerPoint</Application>
  <PresentationFormat>Présentation à l'écran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Communagir_2011_Fr</vt:lpstr>
      <vt:lpstr>Communagir en quelques traits </vt:lpstr>
      <vt:lpstr>Qu’est-ce que Communagir?</vt:lpstr>
      <vt:lpstr>Petite histoire :  Vers l’IMPACT à Communagir</vt:lpstr>
      <vt:lpstr>Deux volets pour une action globale</vt:lpstr>
      <vt:lpstr>Présentation PowerPoint</vt:lpstr>
      <vt:lpstr>Principes d’action</vt:lpstr>
      <vt:lpstr>Type d’accompagnement</vt:lpstr>
      <vt:lpstr>Type d’accompagnement</vt:lpstr>
      <vt:lpstr>Exemples d’accompagnement</vt:lpstr>
      <vt:lpstr>Gouvernance</vt:lpstr>
      <vt:lpstr>Équipe</vt:lpstr>
      <vt:lpstr>Merci!</vt:lpstr>
    </vt:vector>
  </TitlesOfParts>
  <Company>Engage Presentations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Communagir Template</dc:title>
  <dc:creator>Havery Schwartz</dc:creator>
  <dc:description>info@engagepresentations.com
514-739-5072
www.engagepresentations.com</dc:description>
  <cp:lastModifiedBy>Lisa Gauthier</cp:lastModifiedBy>
  <cp:revision>142</cp:revision>
  <cp:lastPrinted>2012-05-02T13:15:28Z</cp:lastPrinted>
  <dcterms:created xsi:type="dcterms:W3CDTF">2011-10-13T14:20:42Z</dcterms:created>
  <dcterms:modified xsi:type="dcterms:W3CDTF">2012-05-03T16:06:00Z</dcterms:modified>
  <cp:category>Toast Studio</cp:category>
  <cp:contentStatus>PowerPoint Template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1QzmoWaDpfZRB9SXLtXmpVd32nrOLkpsfjzxoJhDeJQ8</vt:lpwstr>
  </property>
  <property fmtid="{D5CDD505-2E9C-101B-9397-08002B2CF9AE}" pid="4" name="Google.Documents.RevisionId">
    <vt:lpwstr>06922641567506682870</vt:lpwstr>
  </property>
  <property fmtid="{D5CDD505-2E9C-101B-9397-08002B2CF9AE}" pid="5" name="Google.Documents.PreviousRevisionId">
    <vt:lpwstr>08177099768232982485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