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7" r:id="rId4"/>
    <p:sldId id="307" r:id="rId5"/>
    <p:sldId id="271" r:id="rId6"/>
    <p:sldId id="342" r:id="rId7"/>
    <p:sldId id="344" r:id="rId8"/>
    <p:sldId id="345" r:id="rId9"/>
    <p:sldId id="335" r:id="rId10"/>
    <p:sldId id="272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14358"/>
    <a:srgbClr val="F6C344"/>
    <a:srgbClr val="666666"/>
    <a:srgbClr val="8F8FBF"/>
    <a:srgbClr val="1FC1B1"/>
    <a:srgbClr val="F3C35B"/>
    <a:srgbClr val="000000"/>
    <a:srgbClr val="4F81BD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19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A66A4-1E7D-456A-8184-DC4C6F8BA548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CE7B1-EEFF-4325-B8A5-590AB514CB1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Mise en contexte</a:t>
            </a:r>
          </a:p>
          <a:p>
            <a:r>
              <a:rPr lang="fr-CA" dirty="0" smtClean="0"/>
              <a:t>Intention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E7B1-EEFF-4325-B8A5-590AB514CB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E7B1-EEFF-4325-B8A5-590AB514CB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4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Collaborateurs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E7B1-EEFF-4325-B8A5-590AB514CB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+mj-lt"/>
              </a:defRPr>
            </a:lvl1pPr>
          </a:lstStyle>
          <a:p>
            <a:fld id="{9C04C079-7F5F-4255-A626-46765369A45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0127-A86A-4F76-B694-EBB82CEF345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DEF7-E63B-46B8-8D51-70EAE65685F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0127-A86A-4F76-B694-EBB82CEF345C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ctrTitle"/>
          </p:nvPr>
        </p:nvSpPr>
        <p:spPr>
          <a:xfrm>
            <a:off x="2247900" y="1676400"/>
            <a:ext cx="4800600" cy="52863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ExtraLight" pitchFamily="34" charset="0"/>
                <a:ea typeface="Open Sans" pitchFamily="34" charset="0"/>
                <a:cs typeface="Open Sans" pitchFamily="34" charset="0"/>
              </a:rPr>
              <a:t>La toile de fond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  <a:latin typeface="Source Sans Pro ExtraLight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Subtitle 4"/>
          <p:cNvSpPr>
            <a:spLocks noGrp="1"/>
          </p:cNvSpPr>
          <p:nvPr>
            <p:ph type="subTitle" idx="1"/>
          </p:nvPr>
        </p:nvSpPr>
        <p:spPr>
          <a:xfrm>
            <a:off x="1333500" y="2514600"/>
            <a:ext cx="6629400" cy="342900"/>
          </a:xfrm>
        </p:spPr>
        <p:txBody>
          <a:bodyPr>
            <a:noAutofit/>
          </a:bodyPr>
          <a:lstStyle/>
          <a:p>
            <a:r>
              <a:rPr lang="fr-CA" spc="-150" dirty="0">
                <a:solidFill>
                  <a:schemeClr val="bg1">
                    <a:lumMod val="65000"/>
                  </a:schemeClr>
                </a:solidFill>
                <a:latin typeface="Source Sans Pro" pitchFamily="34" charset="0"/>
              </a:rPr>
              <a:t>Regard sur des éléments en mouvance dans le contexte actuel</a:t>
            </a:r>
            <a:endParaRPr lang="fr-CA" sz="2000" spc="-150" dirty="0" smtClean="0">
              <a:solidFill>
                <a:schemeClr val="bg1">
                  <a:lumMod val="65000"/>
                </a:schemeClr>
              </a:solidFill>
              <a:latin typeface="Source Sans Pro" pitchFamily="34" charset="0"/>
            </a:endParaRPr>
          </a:p>
          <a:p>
            <a:endParaRPr lang="fr-CA" sz="1800" dirty="0" smtClean="0">
              <a:solidFill>
                <a:schemeClr val="bg1">
                  <a:lumMod val="65000"/>
                </a:schemeClr>
              </a:solidFill>
              <a:latin typeface="Source Sans Pro" pitchFamily="34" charset="0"/>
            </a:endParaRPr>
          </a:p>
          <a:p>
            <a:r>
              <a:rPr lang="fr-CA" sz="1800" dirty="0" smtClean="0">
                <a:solidFill>
                  <a:schemeClr val="bg1">
                    <a:lumMod val="65000"/>
                  </a:schemeClr>
                </a:solidFill>
                <a:latin typeface="Source Sans Pro" pitchFamily="34" charset="0"/>
              </a:rPr>
              <a:t>par Sophie Michaud</a:t>
            </a:r>
          </a:p>
          <a:p>
            <a:r>
              <a:rPr lang="fr-CA" sz="1800" dirty="0" smtClean="0">
                <a:solidFill>
                  <a:schemeClr val="bg1">
                    <a:lumMod val="65000"/>
                  </a:schemeClr>
                </a:solidFill>
                <a:latin typeface="Source Sans Pro" pitchFamily="34" charset="0"/>
              </a:rPr>
              <a:t>Opération veille et soutien stratégiques </a:t>
            </a:r>
          </a:p>
          <a:p>
            <a:endParaRPr lang="en-US" sz="1800" dirty="0">
              <a:solidFill>
                <a:schemeClr val="bg1">
                  <a:lumMod val="65000"/>
                </a:schemeClr>
              </a:solidFill>
              <a:latin typeface="Source Sans Pro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19600" y="2438400"/>
            <a:ext cx="2362200" cy="158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90800" y="1447800"/>
            <a:ext cx="2209800" cy="1588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4"/>
          <p:cNvSpPr txBox="1">
            <a:spLocks/>
          </p:cNvSpPr>
          <p:nvPr/>
        </p:nvSpPr>
        <p:spPr>
          <a:xfrm>
            <a:off x="1219200" y="6047398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1600" b="1" i="0" u="none" strike="noStrike" kern="1200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ource Sans Pro" pitchFamily="34" charset="0"/>
                <a:ea typeface="+mn-ea"/>
                <a:cs typeface="+mn-cs"/>
              </a:rPr>
              <a:t>Réseau</a:t>
            </a:r>
            <a:r>
              <a:rPr kumimoji="0" lang="fr-CA" sz="1600" b="1" i="0" u="none" strike="noStrike" kern="1200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ource Sans Pro" pitchFamily="34" charset="0"/>
                <a:ea typeface="+mn-ea"/>
                <a:cs typeface="+mn-cs"/>
              </a:rPr>
              <a:t> québécois de développement social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1600" b="1" i="0" u="none" strike="noStrike" kern="1200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Source Sans Pro" pitchFamily="34" charset="0"/>
                <a:ea typeface="+mn-ea"/>
                <a:cs typeface="+mn-cs"/>
              </a:rPr>
              <a:t>Mai 2016</a:t>
            </a:r>
            <a:endParaRPr kumimoji="0" lang="fr-CA" sz="1600" b="1" i="0" u="none" strike="noStrike" kern="1200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Source Sans Pro" pitchFamily="34" charset="0"/>
              <a:ea typeface="+mn-ea"/>
              <a:cs typeface="+mn-cs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598" y="4648200"/>
            <a:ext cx="3135203" cy="8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57200" y="1532561"/>
            <a:ext cx="4114800" cy="1200329"/>
            <a:chOff x="1143000" y="1428750"/>
            <a:chExt cx="4114800" cy="1200329"/>
          </a:xfrm>
        </p:grpSpPr>
        <p:sp>
          <p:nvSpPr>
            <p:cNvPr id="53" name="Rectangle 52"/>
            <p:cNvSpPr/>
            <p:nvPr/>
          </p:nvSpPr>
          <p:spPr>
            <a:xfrm>
              <a:off x="1143000" y="1527810"/>
              <a:ext cx="762000" cy="5867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81200" y="1428750"/>
              <a:ext cx="32766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Les liens entre les stratégies territoriales et sectorielles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7200" y="3147668"/>
            <a:ext cx="4114800" cy="1569660"/>
            <a:chOff x="1143000" y="2495550"/>
            <a:chExt cx="4114800" cy="1569660"/>
          </a:xfrm>
        </p:grpSpPr>
        <p:sp>
          <p:nvSpPr>
            <p:cNvPr id="59" name="Rectangle 58"/>
            <p:cNvSpPr/>
            <p:nvPr/>
          </p:nvSpPr>
          <p:spPr>
            <a:xfrm>
              <a:off x="1143000" y="2571750"/>
              <a:ext cx="762000" cy="5867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981200" y="2495550"/>
              <a:ext cx="32766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A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Le rôle de l’action concertée, de l’</a:t>
              </a:r>
              <a:r>
                <a:rPr lang="fr-CA" sz="24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intersectorialité</a:t>
              </a:r>
              <a:r>
                <a:rPr lang="fr-CA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, de la participation </a:t>
              </a:r>
              <a:r>
                <a:rPr lang="fr-CA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citoyenne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7200" y="5059067"/>
            <a:ext cx="4114800" cy="830997"/>
            <a:chOff x="1143000" y="3562350"/>
            <a:chExt cx="4114800" cy="830997"/>
          </a:xfrm>
        </p:grpSpPr>
        <p:sp>
          <p:nvSpPr>
            <p:cNvPr id="66" name="Rectangle 65"/>
            <p:cNvSpPr/>
            <p:nvPr/>
          </p:nvSpPr>
          <p:spPr>
            <a:xfrm>
              <a:off x="1143000" y="3638550"/>
              <a:ext cx="762000" cy="5867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81200" y="3562350"/>
              <a:ext cx="3276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La recomposition des leaderships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00600" y="3085590"/>
            <a:ext cx="3657600" cy="830997"/>
            <a:chOff x="5105400" y="2495550"/>
            <a:chExt cx="3657600" cy="830997"/>
          </a:xfrm>
        </p:grpSpPr>
        <p:sp>
          <p:nvSpPr>
            <p:cNvPr id="71" name="Rectangle 70"/>
            <p:cNvSpPr/>
            <p:nvPr/>
          </p:nvSpPr>
          <p:spPr>
            <a:xfrm>
              <a:off x="5105400" y="2571750"/>
              <a:ext cx="762000" cy="5867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43600" y="2495550"/>
              <a:ext cx="2819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Les échelles d’intervention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88877" y="5014121"/>
            <a:ext cx="3657600" cy="830997"/>
            <a:chOff x="5105400" y="3562350"/>
            <a:chExt cx="3657600" cy="830997"/>
          </a:xfrm>
        </p:grpSpPr>
        <p:sp>
          <p:nvSpPr>
            <p:cNvPr id="76" name="Rectangle 75"/>
            <p:cNvSpPr/>
            <p:nvPr/>
          </p:nvSpPr>
          <p:spPr>
            <a:xfrm>
              <a:off x="5105400" y="3638550"/>
              <a:ext cx="762000" cy="5867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43600" y="3562350"/>
              <a:ext cx="2819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L’émergence de modèles </a:t>
              </a: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multiples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442546" y="685800"/>
            <a:ext cx="8229600" cy="369092"/>
          </a:xfrm>
        </p:spPr>
        <p:txBody>
          <a:bodyPr>
            <a:noAutofit/>
          </a:bodyPr>
          <a:lstStyle/>
          <a:p>
            <a:r>
              <a:rPr lang="fr-CA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Quelques constats transversaux sur…</a:t>
            </a:r>
            <a:endParaRPr lang="fr-CA" sz="3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788877" y="1537571"/>
            <a:ext cx="3974122" cy="1200329"/>
            <a:chOff x="5105400" y="1428750"/>
            <a:chExt cx="3974122" cy="1200329"/>
          </a:xfrm>
        </p:grpSpPr>
        <p:sp>
          <p:nvSpPr>
            <p:cNvPr id="81" name="Rectangle 80"/>
            <p:cNvSpPr/>
            <p:nvPr/>
          </p:nvSpPr>
          <p:spPr>
            <a:xfrm>
              <a:off x="5943599" y="1428750"/>
              <a:ext cx="3135923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CA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" pitchFamily="34" charset="0"/>
                </a:rPr>
                <a:t>Des éléments qui contribuent à la stabilité</a:t>
              </a:r>
              <a:endParaRPr lang="ms-MY" sz="2400" dirty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105400" y="1527810"/>
              <a:ext cx="762000" cy="5867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26"/>
          <p:cNvSpPr>
            <a:spLocks/>
          </p:cNvSpPr>
          <p:nvPr/>
        </p:nvSpPr>
        <p:spPr bwMode="auto">
          <a:xfrm>
            <a:off x="624863" y="1690753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Freeform 26"/>
          <p:cNvSpPr>
            <a:spLocks/>
          </p:cNvSpPr>
          <p:nvPr/>
        </p:nvSpPr>
        <p:spPr bwMode="auto">
          <a:xfrm>
            <a:off x="624863" y="3272866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Freeform 26"/>
          <p:cNvSpPr>
            <a:spLocks/>
          </p:cNvSpPr>
          <p:nvPr/>
        </p:nvSpPr>
        <p:spPr bwMode="auto">
          <a:xfrm>
            <a:off x="624863" y="5168332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Freeform 26"/>
          <p:cNvSpPr>
            <a:spLocks/>
          </p:cNvSpPr>
          <p:nvPr/>
        </p:nvSpPr>
        <p:spPr bwMode="auto">
          <a:xfrm>
            <a:off x="5004484" y="1690753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5004484" y="3206862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26"/>
          <p:cNvSpPr>
            <a:spLocks/>
          </p:cNvSpPr>
          <p:nvPr/>
        </p:nvSpPr>
        <p:spPr bwMode="auto">
          <a:xfrm>
            <a:off x="5004484" y="5138537"/>
            <a:ext cx="501988" cy="520610"/>
          </a:xfrm>
          <a:custGeom>
            <a:avLst/>
            <a:gdLst>
              <a:gd name="T0" fmla="*/ 103 w 274"/>
              <a:gd name="T1" fmla="*/ 284 h 284"/>
              <a:gd name="T2" fmla="*/ 80 w 274"/>
              <a:gd name="T3" fmla="*/ 273 h 284"/>
              <a:gd name="T4" fmla="*/ 9 w 274"/>
              <a:gd name="T5" fmla="*/ 178 h 284"/>
              <a:gd name="T6" fmla="*/ 14 w 274"/>
              <a:gd name="T7" fmla="*/ 139 h 284"/>
              <a:gd name="T8" fmla="*/ 53 w 274"/>
              <a:gd name="T9" fmla="*/ 145 h 284"/>
              <a:gd name="T10" fmla="*/ 100 w 274"/>
              <a:gd name="T11" fmla="*/ 207 h 284"/>
              <a:gd name="T12" fmla="*/ 219 w 274"/>
              <a:gd name="T13" fmla="*/ 17 h 284"/>
              <a:gd name="T14" fmla="*/ 257 w 274"/>
              <a:gd name="T15" fmla="*/ 8 h 284"/>
              <a:gd name="T16" fmla="*/ 266 w 274"/>
              <a:gd name="T17" fmla="*/ 47 h 284"/>
              <a:gd name="T18" fmla="*/ 126 w 274"/>
              <a:gd name="T19" fmla="*/ 271 h 284"/>
              <a:gd name="T20" fmla="*/ 104 w 274"/>
              <a:gd name="T21" fmla="*/ 284 h 284"/>
              <a:gd name="T22" fmla="*/ 103 w 274"/>
              <a:gd name="T23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86508" y="2302680"/>
            <a:ext cx="8229600" cy="36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800" b="0" i="0" u="none" strike="noStrike" kern="1200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 pitchFamily="34" charset="0"/>
                <a:ea typeface="+mj-ea"/>
                <a:cs typeface="+mj-cs"/>
              </a:rPr>
              <a:t>Merci de votre attention!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accent2">
                    <a:lumMod val="75000"/>
                  </a:schemeClr>
                </a:solidFill>
                <a:latin typeface="Source Sans Pro" pitchFamily="34" charset="0"/>
                <a:ea typeface="+mj-ea"/>
                <a:cs typeface="+mj-cs"/>
              </a:rPr>
              <a:t>Des questions?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ource Sans Pro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8923" y="3951151"/>
            <a:ext cx="8229600" cy="36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 pitchFamily="34" charset="0"/>
                <a:ea typeface="+mj-ea"/>
                <a:cs typeface="+mj-cs"/>
              </a:rPr>
              <a:t>L’état de situation</a:t>
            </a:r>
            <a:r>
              <a:rPr kumimoji="0" lang="fr-CA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 pitchFamily="34" charset="0"/>
                <a:ea typeface="+mj-ea"/>
                <a:cs typeface="+mj-cs"/>
              </a:rPr>
              <a:t> sera disponible sous </a:t>
            </a:r>
            <a:r>
              <a:rPr kumimoji="0" lang="fr-CA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Source Sans Pro" pitchFamily="34" charset="0"/>
                <a:ea typeface="+mj-ea"/>
                <a:cs typeface="+mj-cs"/>
              </a:rPr>
              <a:t>peu.</a:t>
            </a:r>
            <a:endParaRPr kumimoji="0" lang="fr-CA" sz="2800" b="0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ource Sans Pro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2800" baseline="0" dirty="0" smtClean="0">
                <a:solidFill>
                  <a:schemeClr val="accent2">
                    <a:lumMod val="75000"/>
                  </a:schemeClr>
                </a:solidFill>
                <a:latin typeface="Source Sans Pro" pitchFamily="34" charset="0"/>
                <a:ea typeface="+mj-ea"/>
                <a:cs typeface="+mj-cs"/>
              </a:rPr>
              <a:t>Vous</a:t>
            </a:r>
            <a:r>
              <a:rPr lang="fr-CA" sz="2800" dirty="0" smtClean="0">
                <a:solidFill>
                  <a:schemeClr val="accent2">
                    <a:lumMod val="75000"/>
                  </a:schemeClr>
                </a:solidFill>
                <a:latin typeface="Source Sans Pro" pitchFamily="34" charset="0"/>
                <a:ea typeface="+mj-ea"/>
                <a:cs typeface="+mj-cs"/>
              </a:rPr>
              <a:t> </a:t>
            </a:r>
            <a:r>
              <a:rPr lang="fr-CA" sz="2800" dirty="0" smtClean="0">
                <a:solidFill>
                  <a:schemeClr val="accent2">
                    <a:lumMod val="75000"/>
                  </a:schemeClr>
                </a:solidFill>
                <a:latin typeface="Source Sans Pro" pitchFamily="34" charset="0"/>
                <a:ea typeface="+mj-ea"/>
                <a:cs typeface="+mj-cs"/>
              </a:rPr>
              <a:t>en serez informés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ource Sans Pro" pitchFamily="34" charset="0"/>
                <a:ea typeface="+mj-ea"/>
                <a:cs typeface="+mj-cs"/>
              </a:rPr>
              <a:t>.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ource Sans Pro" pitchFamily="34" charset="0"/>
              <a:ea typeface="+mj-ea"/>
              <a:cs typeface="+mj-cs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208" y="5105400"/>
            <a:ext cx="4648200" cy="12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4"/>
          <p:cNvSpPr txBox="1">
            <a:spLocks/>
          </p:cNvSpPr>
          <p:nvPr/>
        </p:nvSpPr>
        <p:spPr>
          <a:xfrm>
            <a:off x="457200" y="654842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Source Sans Pro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1066800"/>
            <a:ext cx="4265935" cy="5745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L’Opération veille et soutien </a:t>
            </a:r>
            <a:r>
              <a:rPr lang="fr-C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stratégiques </a:t>
            </a:r>
            <a:r>
              <a:rPr lang="fr-C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est un projet </a:t>
            </a:r>
            <a:r>
              <a:rPr lang="fr-CA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partenarial qui vise à: </a:t>
            </a:r>
          </a:p>
          <a:p>
            <a:endParaRPr lang="fr-CA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Comprendre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les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transformations actuelles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et à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venir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S’outiller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et s’adapter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pour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soutenir le changement social de manière proactive et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innovante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Démontrer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la pertinence de l’action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collective et développer </a:t>
            </a:r>
            <a:r>
              <a:rPr lang="fr-CA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ses conditions </a:t>
            </a:r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de réussite.</a:t>
            </a:r>
            <a:endParaRPr lang="fr-CA" sz="2000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393" y="3665020"/>
            <a:ext cx="2132109" cy="345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Les </a:t>
            </a:r>
            <a:r>
              <a:rPr 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partenaires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550" y="5810078"/>
            <a:ext cx="1332060" cy="6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038" y="4322072"/>
            <a:ext cx="1560609" cy="609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Sophie\Dropbox\OVSS\Communications\Logos partenaires\CRC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85" y="5791174"/>
            <a:ext cx="1695194" cy="63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ophie\Dropbox\OVSS\Communications\Logos partenaires\LOGO-RQR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874" y="4262690"/>
            <a:ext cx="1149016" cy="76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5881"/>
            <a:ext cx="3845915" cy="100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252" y="1295400"/>
            <a:ext cx="3994386" cy="185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Sophie\Dropbox\OVSS\Communications\Logos partenaires\Communagi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715" y="5021911"/>
            <a:ext cx="1307575" cy="59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angle isocèle 2"/>
          <p:cNvSpPr/>
          <p:nvPr/>
        </p:nvSpPr>
        <p:spPr>
          <a:xfrm rot="5400000">
            <a:off x="6523996" y="2012158"/>
            <a:ext cx="554895" cy="426242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3733800"/>
            <a:ext cx="9144000" cy="274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908908"/>
            <a:ext cx="8229600" cy="36909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chemeClr val="bg1"/>
                </a:solidFill>
                <a:latin typeface="Source Sans Pro" pitchFamily="34" charset="0"/>
              </a:rPr>
              <a:t>État</a:t>
            </a:r>
            <a:r>
              <a:rPr lang="en-US" sz="4000" b="1" dirty="0" smtClean="0">
                <a:solidFill>
                  <a:schemeClr val="bg1"/>
                </a:solidFill>
                <a:latin typeface="Source Sans Pro" pitchFamily="34" charset="0"/>
              </a:rPr>
              <a:t> de situation</a:t>
            </a:r>
            <a:r>
              <a:rPr lang="en-US" sz="4000" dirty="0" smtClean="0">
                <a:solidFill>
                  <a:schemeClr val="bg1"/>
                </a:solidFill>
                <a:latin typeface="Source Sans Pro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Source Sans Pro" pitchFamily="34" charset="0"/>
              </a:rPr>
            </a:br>
            <a:r>
              <a:rPr lang="fr-CA" sz="2400" i="1" dirty="0" smtClean="0">
                <a:solidFill>
                  <a:schemeClr val="bg1"/>
                </a:solidFill>
                <a:latin typeface="Source Sans Pro" pitchFamily="34" charset="0"/>
              </a:rPr>
              <a:t>Les transformations qui touchent les leviers </a:t>
            </a:r>
            <a:br>
              <a:rPr lang="fr-CA" sz="2400" i="1" dirty="0" smtClean="0">
                <a:solidFill>
                  <a:schemeClr val="bg1"/>
                </a:solidFill>
                <a:latin typeface="Source Sans Pro" pitchFamily="34" charset="0"/>
              </a:rPr>
            </a:br>
            <a:r>
              <a:rPr lang="fr-CA" sz="2400" i="1" dirty="0" smtClean="0">
                <a:solidFill>
                  <a:schemeClr val="bg1"/>
                </a:solidFill>
                <a:latin typeface="Source Sans Pro" pitchFamily="34" charset="0"/>
              </a:rPr>
              <a:t>de l’action collective au Québec</a:t>
            </a:r>
            <a:r>
              <a:rPr lang="fr-CA" sz="4000" dirty="0" smtClean="0">
                <a:solidFill>
                  <a:schemeClr val="bg1"/>
                </a:solidFill>
                <a:latin typeface="Source Sans Pro" pitchFamily="34" charset="0"/>
              </a:rPr>
              <a:t/>
            </a:r>
            <a:br>
              <a:rPr lang="fr-CA" sz="4000" dirty="0" smtClean="0">
                <a:solidFill>
                  <a:schemeClr val="bg1"/>
                </a:solidFill>
                <a:latin typeface="Source Sans Pro" pitchFamily="34" charset="0"/>
              </a:rPr>
            </a:br>
            <a:r>
              <a:rPr lang="fr-CA" sz="1400" dirty="0" smtClean="0">
                <a:solidFill>
                  <a:schemeClr val="bg1"/>
                </a:solidFill>
                <a:latin typeface="Source Sans Pro" pitchFamily="34" charset="0"/>
              </a:rPr>
              <a:t/>
            </a:r>
            <a:br>
              <a:rPr lang="fr-CA" sz="1400" dirty="0" smtClean="0">
                <a:solidFill>
                  <a:schemeClr val="bg1"/>
                </a:solidFill>
                <a:latin typeface="Source Sans Pro" pitchFamily="34" charset="0"/>
              </a:rPr>
            </a:br>
            <a:r>
              <a:rPr lang="fr-CA" sz="2000" dirty="0" smtClean="0">
                <a:solidFill>
                  <a:schemeClr val="bg1"/>
                </a:solidFill>
                <a:latin typeface="Source Sans Pro" pitchFamily="34" charset="0"/>
              </a:rPr>
              <a:t>- Présentation des travaux en cours -</a:t>
            </a:r>
            <a:endParaRPr lang="fr-CA" sz="40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15" name="Subtitle 4"/>
          <p:cNvSpPr txBox="1">
            <a:spLocks/>
          </p:cNvSpPr>
          <p:nvPr/>
        </p:nvSpPr>
        <p:spPr>
          <a:xfrm>
            <a:off x="457200" y="5105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ource Sans Pro Light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7063308" y="4264984"/>
            <a:ext cx="1574522" cy="1680832"/>
            <a:chOff x="7009324" y="2094275"/>
            <a:chExt cx="342899" cy="366051"/>
          </a:xfrm>
          <a:solidFill>
            <a:schemeClr val="bg1"/>
          </a:solidFill>
        </p:grpSpPr>
        <p:sp>
          <p:nvSpPr>
            <p:cNvPr id="24" name="AutoShape 78"/>
            <p:cNvSpPr>
              <a:spLocks/>
            </p:cNvSpPr>
            <p:nvPr/>
          </p:nvSpPr>
          <p:spPr bwMode="auto">
            <a:xfrm>
              <a:off x="7009324" y="2094275"/>
              <a:ext cx="342899" cy="3660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" name="AutoShape 79"/>
            <p:cNvSpPr>
              <a:spLocks/>
            </p:cNvSpPr>
            <p:nvPr/>
          </p:nvSpPr>
          <p:spPr bwMode="auto">
            <a:xfrm>
              <a:off x="7055002" y="2139953"/>
              <a:ext cx="251543" cy="2290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" name="AutoShape 80"/>
            <p:cNvSpPr>
              <a:spLocks/>
            </p:cNvSpPr>
            <p:nvPr/>
          </p:nvSpPr>
          <p:spPr bwMode="auto">
            <a:xfrm>
              <a:off x="7192036" y="2174368"/>
              <a:ext cx="68830" cy="688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5881"/>
            <a:ext cx="3845915" cy="100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19100" y="533400"/>
            <a:ext cx="8229600" cy="36909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Les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collaborateurs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04106" y="2327021"/>
            <a:ext cx="1393372" cy="533400"/>
            <a:chOff x="740228" y="2343150"/>
            <a:chExt cx="1393372" cy="533400"/>
          </a:xfrm>
        </p:grpSpPr>
        <p:sp>
          <p:nvSpPr>
            <p:cNvPr id="49" name="Rectangle 48"/>
            <p:cNvSpPr/>
            <p:nvPr/>
          </p:nvSpPr>
          <p:spPr bwMode="gray">
            <a:xfrm>
              <a:off x="740228" y="2724150"/>
              <a:ext cx="1371600" cy="152400"/>
            </a:xfrm>
            <a:prstGeom prst="rect">
              <a:avLst/>
            </a:prstGeom>
            <a:solidFill>
              <a:schemeClr val="accent1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2000" y="2343150"/>
              <a:ext cx="13716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RQDS</a:t>
              </a:r>
              <a:endParaRPr lang="ms-MY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346847" y="4155111"/>
            <a:ext cx="1382486" cy="533400"/>
            <a:chOff x="2275114" y="2800350"/>
            <a:chExt cx="1382486" cy="533400"/>
          </a:xfrm>
        </p:grpSpPr>
        <p:sp>
          <p:nvSpPr>
            <p:cNvPr id="52" name="Rectangle 51"/>
            <p:cNvSpPr/>
            <p:nvPr/>
          </p:nvSpPr>
          <p:spPr bwMode="gray">
            <a:xfrm>
              <a:off x="2275114" y="3181350"/>
              <a:ext cx="1371600" cy="152400"/>
            </a:xfrm>
            <a:prstGeom prst="rect">
              <a:avLst/>
            </a:prstGeom>
            <a:solidFill>
              <a:schemeClr val="accent2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86000" y="2800350"/>
              <a:ext cx="13716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FLAC</a:t>
              </a:r>
              <a:endParaRPr lang="ms-MY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877178" y="5513116"/>
            <a:ext cx="1639557" cy="533400"/>
            <a:chOff x="3676021" y="3257550"/>
            <a:chExt cx="1639557" cy="533400"/>
          </a:xfrm>
        </p:grpSpPr>
        <p:sp>
          <p:nvSpPr>
            <p:cNvPr id="55" name="Rectangle 54"/>
            <p:cNvSpPr/>
            <p:nvPr/>
          </p:nvSpPr>
          <p:spPr bwMode="gray">
            <a:xfrm>
              <a:off x="3810000" y="3638550"/>
              <a:ext cx="1371600" cy="152400"/>
            </a:xfrm>
            <a:prstGeom prst="rect">
              <a:avLst/>
            </a:prstGeom>
            <a:solidFill>
              <a:schemeClr val="accent3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676021" y="3257550"/>
              <a:ext cx="163955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Communagir</a:t>
              </a:r>
              <a:r>
                <a:rPr lang="ms-MY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endParaRPr lang="ms-MY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900603" y="5493224"/>
            <a:ext cx="1382486" cy="533400"/>
            <a:chOff x="5399314" y="2800350"/>
            <a:chExt cx="1382486" cy="533400"/>
          </a:xfrm>
        </p:grpSpPr>
        <p:sp>
          <p:nvSpPr>
            <p:cNvPr id="58" name="Rectangle 57"/>
            <p:cNvSpPr/>
            <p:nvPr/>
          </p:nvSpPr>
          <p:spPr bwMode="gray">
            <a:xfrm>
              <a:off x="5399314" y="3181350"/>
              <a:ext cx="1371600" cy="152400"/>
            </a:xfrm>
            <a:prstGeom prst="rect">
              <a:avLst/>
            </a:prstGeom>
            <a:solidFill>
              <a:schemeClr val="accent5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10200" y="2800350"/>
              <a:ext cx="13716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CRCOC</a:t>
              </a:r>
              <a:r>
                <a:rPr lang="ms-MY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endParaRPr lang="ms-MY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501640" y="4263291"/>
            <a:ext cx="1382486" cy="533400"/>
            <a:chOff x="6999514" y="2419350"/>
            <a:chExt cx="1382486" cy="533400"/>
          </a:xfrm>
        </p:grpSpPr>
        <p:sp>
          <p:nvSpPr>
            <p:cNvPr id="61" name="Rectangle 60"/>
            <p:cNvSpPr/>
            <p:nvPr/>
          </p:nvSpPr>
          <p:spPr bwMode="gray">
            <a:xfrm>
              <a:off x="6999514" y="2800350"/>
              <a:ext cx="1371600" cy="152400"/>
            </a:xfrm>
            <a:prstGeom prst="rect">
              <a:avLst/>
            </a:prstGeom>
            <a:solidFill>
              <a:schemeClr val="accent6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010400" y="2419350"/>
              <a:ext cx="13716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TNCDC</a:t>
              </a:r>
              <a:r>
                <a:rPr lang="ms-MY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endParaRPr lang="ms-MY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64" name="Oval 63"/>
          <p:cNvSpPr/>
          <p:nvPr/>
        </p:nvSpPr>
        <p:spPr bwMode="gray">
          <a:xfrm>
            <a:off x="5140089" y="4502624"/>
            <a:ext cx="892628" cy="892628"/>
          </a:xfrm>
          <a:prstGeom prst="ellipse">
            <a:avLst/>
          </a:prstGeom>
          <a:solidFill>
            <a:schemeClr val="accent5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 bwMode="gray">
          <a:xfrm>
            <a:off x="3250643" y="4522516"/>
            <a:ext cx="892628" cy="892628"/>
          </a:xfrm>
          <a:prstGeom prst="ellipse">
            <a:avLst/>
          </a:prstGeom>
          <a:solidFill>
            <a:schemeClr val="accent3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 bwMode="gray">
          <a:xfrm>
            <a:off x="843592" y="1336421"/>
            <a:ext cx="892628" cy="892628"/>
          </a:xfrm>
          <a:prstGeom prst="ellipse">
            <a:avLst/>
          </a:prstGeom>
          <a:solidFill>
            <a:schemeClr val="accent1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1586333" y="3164511"/>
            <a:ext cx="892628" cy="892628"/>
            <a:chOff x="2514600" y="1809750"/>
            <a:chExt cx="892628" cy="892628"/>
          </a:xfrm>
        </p:grpSpPr>
        <p:sp>
          <p:nvSpPr>
            <p:cNvPr id="73" name="Oval 72"/>
            <p:cNvSpPr/>
            <p:nvPr/>
          </p:nvSpPr>
          <p:spPr bwMode="gray">
            <a:xfrm>
              <a:off x="2514600" y="1809750"/>
              <a:ext cx="892628" cy="892628"/>
            </a:xfrm>
            <a:prstGeom prst="ellipse">
              <a:avLst/>
            </a:prstGeom>
            <a:solidFill>
              <a:schemeClr val="accent2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AutoShape 126"/>
            <p:cNvSpPr>
              <a:spLocks/>
            </p:cNvSpPr>
            <p:nvPr/>
          </p:nvSpPr>
          <p:spPr bwMode="auto">
            <a:xfrm>
              <a:off x="2786743" y="2081893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76" name="Oval 75"/>
          <p:cNvSpPr/>
          <p:nvPr/>
        </p:nvSpPr>
        <p:spPr bwMode="gray">
          <a:xfrm>
            <a:off x="6741126" y="3196491"/>
            <a:ext cx="892628" cy="892628"/>
          </a:xfrm>
          <a:prstGeom prst="ellipse">
            <a:avLst/>
          </a:prstGeom>
          <a:solidFill>
            <a:schemeClr val="accent6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utoShape 126"/>
          <p:cNvSpPr>
            <a:spLocks/>
          </p:cNvSpPr>
          <p:nvPr/>
        </p:nvSpPr>
        <p:spPr bwMode="auto">
          <a:xfrm>
            <a:off x="1128653" y="1599710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AutoShape 126"/>
          <p:cNvSpPr>
            <a:spLocks/>
          </p:cNvSpPr>
          <p:nvPr/>
        </p:nvSpPr>
        <p:spPr bwMode="auto">
          <a:xfrm>
            <a:off x="3513932" y="4796691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AutoShape 126"/>
          <p:cNvSpPr>
            <a:spLocks/>
          </p:cNvSpPr>
          <p:nvPr/>
        </p:nvSpPr>
        <p:spPr bwMode="auto">
          <a:xfrm>
            <a:off x="5414264" y="4765913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AutoShape 126"/>
          <p:cNvSpPr>
            <a:spLocks/>
          </p:cNvSpPr>
          <p:nvPr/>
        </p:nvSpPr>
        <p:spPr bwMode="auto">
          <a:xfrm>
            <a:off x="7004415" y="3470666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5" name="Group 59"/>
          <p:cNvGrpSpPr/>
          <p:nvPr/>
        </p:nvGrpSpPr>
        <p:grpSpPr>
          <a:xfrm>
            <a:off x="7227634" y="2403221"/>
            <a:ext cx="1382486" cy="533400"/>
            <a:chOff x="6999514" y="2419350"/>
            <a:chExt cx="1382486" cy="533400"/>
          </a:xfrm>
        </p:grpSpPr>
        <p:sp>
          <p:nvSpPr>
            <p:cNvPr id="46" name="Rectangle 45"/>
            <p:cNvSpPr/>
            <p:nvPr/>
          </p:nvSpPr>
          <p:spPr bwMode="gray">
            <a:xfrm>
              <a:off x="6999514" y="2800350"/>
              <a:ext cx="1371600" cy="152400"/>
            </a:xfrm>
            <a:prstGeom prst="rect">
              <a:avLst/>
            </a:prstGeom>
            <a:solidFill>
              <a:schemeClr val="accent4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010400" y="2419350"/>
              <a:ext cx="13716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sz="2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TIESS</a:t>
              </a:r>
              <a:r>
                <a:rPr lang="ms-MY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endParaRPr lang="ms-MY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48" name="Oval 75"/>
          <p:cNvSpPr/>
          <p:nvPr/>
        </p:nvSpPr>
        <p:spPr bwMode="gray">
          <a:xfrm>
            <a:off x="7467120" y="1336421"/>
            <a:ext cx="892628" cy="892628"/>
          </a:xfrm>
          <a:prstGeom prst="ellipse">
            <a:avLst/>
          </a:prstGeom>
          <a:solidFill>
            <a:schemeClr val="accent4"/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AutoShape 126"/>
          <p:cNvSpPr>
            <a:spLocks/>
          </p:cNvSpPr>
          <p:nvPr/>
        </p:nvSpPr>
        <p:spPr bwMode="auto">
          <a:xfrm>
            <a:off x="7730409" y="1610596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0" name="Group 50"/>
          <p:cNvGrpSpPr/>
          <p:nvPr/>
        </p:nvGrpSpPr>
        <p:grpSpPr>
          <a:xfrm>
            <a:off x="531057" y="6085455"/>
            <a:ext cx="1382486" cy="533400"/>
            <a:chOff x="2275114" y="2800350"/>
            <a:chExt cx="1382486" cy="533400"/>
          </a:xfrm>
        </p:grpSpPr>
        <p:sp>
          <p:nvSpPr>
            <p:cNvPr id="81" name="Rectangle 80"/>
            <p:cNvSpPr/>
            <p:nvPr/>
          </p:nvSpPr>
          <p:spPr bwMode="gray">
            <a:xfrm>
              <a:off x="2275114" y="3181350"/>
              <a:ext cx="1371600" cy="1524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86000" y="2800350"/>
              <a:ext cx="13716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ms-MY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FQM</a:t>
              </a:r>
              <a:endParaRPr lang="ms-MY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83" name="Rectangle 82"/>
          <p:cNvSpPr/>
          <p:nvPr/>
        </p:nvSpPr>
        <p:spPr>
          <a:xfrm>
            <a:off x="541943" y="4771663"/>
            <a:ext cx="137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s-MY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À confimer</a:t>
            </a:r>
            <a:endParaRPr lang="ms-MY" dirty="0">
              <a:solidFill>
                <a:schemeClr val="tx1">
                  <a:lumMod val="50000"/>
                  <a:lumOff val="50000"/>
                </a:schemeClr>
              </a:solidFill>
              <a:latin typeface="Source Sans Pro Light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66292" y="1616121"/>
            <a:ext cx="34059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Mettre en commun les lectures de plusieurs organisations complémentaires pour construire une vue d’ensemble et dégager des constats transversaux</a:t>
            </a:r>
            <a:endParaRPr lang="fr-CA" sz="2000" dirty="0"/>
          </a:p>
        </p:txBody>
      </p:sp>
      <p:sp>
        <p:nvSpPr>
          <p:cNvPr id="39" name="Oval 66"/>
          <p:cNvSpPr/>
          <p:nvPr/>
        </p:nvSpPr>
        <p:spPr bwMode="gray">
          <a:xfrm>
            <a:off x="759657" y="5164306"/>
            <a:ext cx="892628" cy="892628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63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utoShape 126"/>
          <p:cNvSpPr>
            <a:spLocks/>
          </p:cNvSpPr>
          <p:nvPr/>
        </p:nvSpPr>
        <p:spPr bwMode="auto">
          <a:xfrm>
            <a:off x="1033832" y="5427595"/>
            <a:ext cx="366050" cy="366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499" y="14850"/>
                </a:moveTo>
                <a:cubicBezTo>
                  <a:pt x="9772" y="14850"/>
                  <a:pt x="6749" y="11827"/>
                  <a:pt x="6749" y="8100"/>
                </a:cubicBezTo>
                <a:cubicBezTo>
                  <a:pt x="6749" y="4372"/>
                  <a:pt x="9772" y="1350"/>
                  <a:pt x="13499" y="1350"/>
                </a:cubicBezTo>
                <a:cubicBezTo>
                  <a:pt x="17227" y="1350"/>
                  <a:pt x="20249" y="4372"/>
                  <a:pt x="20249" y="8100"/>
                </a:cubicBezTo>
                <a:cubicBezTo>
                  <a:pt x="20249" y="11827"/>
                  <a:pt x="17227" y="14850"/>
                  <a:pt x="13499" y="14850"/>
                </a:cubicBezTo>
                <a:moveTo>
                  <a:pt x="3236" y="20042"/>
                </a:moveTo>
                <a:cubicBezTo>
                  <a:pt x="3019" y="20266"/>
                  <a:pt x="2718" y="20408"/>
                  <a:pt x="2382" y="20408"/>
                </a:cubicBezTo>
                <a:cubicBezTo>
                  <a:pt x="1724" y="20408"/>
                  <a:pt x="1191" y="19875"/>
                  <a:pt x="1191" y="19218"/>
                </a:cubicBezTo>
                <a:cubicBezTo>
                  <a:pt x="1191" y="18881"/>
                  <a:pt x="1332" y="18580"/>
                  <a:pt x="1557" y="18363"/>
                </a:cubicBezTo>
                <a:lnTo>
                  <a:pt x="1551" y="18358"/>
                </a:lnTo>
                <a:lnTo>
                  <a:pt x="6996" y="12913"/>
                </a:lnTo>
                <a:cubicBezTo>
                  <a:pt x="7472" y="13555"/>
                  <a:pt x="8039" y="14122"/>
                  <a:pt x="8680" y="14599"/>
                </a:cubicBezTo>
                <a:cubicBezTo>
                  <a:pt x="8680" y="14599"/>
                  <a:pt x="3236" y="20042"/>
                  <a:pt x="3236" y="20042"/>
                </a:cubicBezTo>
                <a:close/>
                <a:moveTo>
                  <a:pt x="13499" y="0"/>
                </a:moveTo>
                <a:cubicBezTo>
                  <a:pt x="9026" y="0"/>
                  <a:pt x="5399" y="3626"/>
                  <a:pt x="5399" y="8100"/>
                </a:cubicBezTo>
                <a:cubicBezTo>
                  <a:pt x="5399" y="9467"/>
                  <a:pt x="5742" y="10754"/>
                  <a:pt x="6341" y="11884"/>
                </a:cubicBezTo>
                <a:lnTo>
                  <a:pt x="709" y="17515"/>
                </a:lnTo>
                <a:lnTo>
                  <a:pt x="713" y="17520"/>
                </a:lnTo>
                <a:cubicBezTo>
                  <a:pt x="274" y="17953"/>
                  <a:pt x="0" y="18552"/>
                  <a:pt x="0" y="19218"/>
                </a:cubicBezTo>
                <a:cubicBezTo>
                  <a:pt x="0" y="20533"/>
                  <a:pt x="1066" y="21599"/>
                  <a:pt x="2382" y="21599"/>
                </a:cubicBezTo>
                <a:cubicBezTo>
                  <a:pt x="3047" y="21599"/>
                  <a:pt x="3647" y="21326"/>
                  <a:pt x="4079" y="20885"/>
                </a:cubicBezTo>
                <a:lnTo>
                  <a:pt x="4078" y="20884"/>
                </a:lnTo>
                <a:lnTo>
                  <a:pt x="9708" y="15255"/>
                </a:lnTo>
                <a:cubicBezTo>
                  <a:pt x="10839" y="15856"/>
                  <a:pt x="12128" y="16200"/>
                  <a:pt x="13499" y="16200"/>
                </a:cubicBezTo>
                <a:cubicBezTo>
                  <a:pt x="17973" y="16200"/>
                  <a:pt x="21600" y="12573"/>
                  <a:pt x="21600" y="8100"/>
                </a:cubicBezTo>
                <a:cubicBezTo>
                  <a:pt x="21600" y="3626"/>
                  <a:pt x="17973" y="0"/>
                  <a:pt x="13499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95367" y="2258732"/>
            <a:ext cx="198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ms-MY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L’action publique </a:t>
            </a:r>
          </a:p>
          <a:p>
            <a:pPr algn="r"/>
            <a:r>
              <a:rPr lang="ms-MY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d</a:t>
            </a:r>
            <a:r>
              <a:rPr lang="ms-MY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u Québec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867803" y="2057410"/>
            <a:ext cx="198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Des intances territoriales concertées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67120" y="5029200"/>
            <a:ext cx="2205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s-MY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La nouvelle gouvernance municipale</a:t>
            </a:r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526631" y="838200"/>
            <a:ext cx="8229600" cy="36909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Trois regards</a:t>
            </a:r>
            <a:b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</a:b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pour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mieux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comprendre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 les transformations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040944" y="2057410"/>
            <a:ext cx="1826859" cy="1571222"/>
            <a:chOff x="2487805" y="1395614"/>
            <a:chExt cx="1826859" cy="1571222"/>
          </a:xfrm>
        </p:grpSpPr>
        <p:sp>
          <p:nvSpPr>
            <p:cNvPr id="60" name="Oval 59"/>
            <p:cNvSpPr/>
            <p:nvPr/>
          </p:nvSpPr>
          <p:spPr>
            <a:xfrm>
              <a:off x="2667000" y="1395614"/>
              <a:ext cx="1647664" cy="157122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487805" y="1962150"/>
              <a:ext cx="440868" cy="440868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819561" y="3206400"/>
            <a:ext cx="1643740" cy="1688671"/>
            <a:chOff x="7010400" y="1276350"/>
            <a:chExt cx="1643740" cy="1688671"/>
          </a:xfrm>
        </p:grpSpPr>
        <p:sp>
          <p:nvSpPr>
            <p:cNvPr id="65" name="Oval 64"/>
            <p:cNvSpPr/>
            <p:nvPr/>
          </p:nvSpPr>
          <p:spPr>
            <a:xfrm>
              <a:off x="7010400" y="1393799"/>
              <a:ext cx="1643740" cy="1571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620000" y="1276350"/>
              <a:ext cx="440868" cy="440868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14130" y="2073286"/>
            <a:ext cx="1812468" cy="1571222"/>
            <a:chOff x="4876800" y="2876550"/>
            <a:chExt cx="1812468" cy="1571222"/>
          </a:xfrm>
        </p:grpSpPr>
        <p:sp>
          <p:nvSpPr>
            <p:cNvPr id="79" name="Oval 78"/>
            <p:cNvSpPr/>
            <p:nvPr/>
          </p:nvSpPr>
          <p:spPr>
            <a:xfrm>
              <a:off x="4876800" y="2876550"/>
              <a:ext cx="1643740" cy="157122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248400" y="3425851"/>
              <a:ext cx="440868" cy="440868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6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6909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Source Sans Pro" pitchFamily="34" charset="0"/>
              </a:rPr>
              <a:t>Regard sur </a:t>
            </a:r>
            <a:r>
              <a:rPr lang="en-US" sz="3200" b="1" dirty="0" err="1" smtClean="0">
                <a:solidFill>
                  <a:schemeClr val="bg1"/>
                </a:solidFill>
                <a:latin typeface="Source Sans Pro" pitchFamily="34" charset="0"/>
              </a:rPr>
              <a:t>l’action</a:t>
            </a:r>
            <a:r>
              <a:rPr lang="en-US" sz="3200" b="1" dirty="0">
                <a:solidFill>
                  <a:schemeClr val="bg1"/>
                </a:solidFill>
                <a:latin typeface="Source Sans Pro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ource Sans Pro" pitchFamily="34" charset="0"/>
              </a:rPr>
              <a:t>publique</a:t>
            </a:r>
            <a:r>
              <a:rPr lang="en-US" sz="3200" b="1" dirty="0" smtClean="0">
                <a:solidFill>
                  <a:schemeClr val="bg1"/>
                </a:solidFill>
                <a:latin typeface="Source Sans Pro" pitchFamily="34" charset="0"/>
              </a:rPr>
              <a:t> du Québec</a:t>
            </a:r>
            <a:endParaRPr lang="en-US" sz="32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495800" y="2728938"/>
            <a:ext cx="794" cy="412906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Extract 20"/>
          <p:cNvSpPr/>
          <p:nvPr/>
        </p:nvSpPr>
        <p:spPr>
          <a:xfrm rot="16200000">
            <a:off x="4572000" y="3488399"/>
            <a:ext cx="255814" cy="255814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Extract 21"/>
          <p:cNvSpPr/>
          <p:nvPr/>
        </p:nvSpPr>
        <p:spPr>
          <a:xfrm rot="5400000">
            <a:off x="4191000" y="5029200"/>
            <a:ext cx="244928" cy="244928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95400" y="4674610"/>
            <a:ext cx="25866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Lutte contre la pauvreté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85107" y="1479946"/>
            <a:ext cx="8229600" cy="36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Ce que </a:t>
            </a:r>
            <a:r>
              <a:rPr lang="en-US" sz="2800" dirty="0" err="1" smtClean="0">
                <a:solidFill>
                  <a:schemeClr val="bg1"/>
                </a:solidFill>
                <a:latin typeface="Source Sans Pro" pitchFamily="34" charset="0"/>
              </a:rPr>
              <a:t>l’on</a:t>
            </a:r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ource Sans Pro" pitchFamily="34" charset="0"/>
              </a:rPr>
              <a:t>sait</a:t>
            </a:r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…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Ce que </a:t>
            </a:r>
            <a:r>
              <a:rPr lang="en-US" sz="2800" dirty="0" err="1" smtClean="0">
                <a:solidFill>
                  <a:schemeClr val="bg1"/>
                </a:solidFill>
                <a:latin typeface="Source Sans Pro" pitchFamily="34" charset="0"/>
              </a:rPr>
              <a:t>l’on</a:t>
            </a:r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 ne </a:t>
            </a:r>
            <a:r>
              <a:rPr lang="en-US" sz="2800" dirty="0" err="1" smtClean="0">
                <a:solidFill>
                  <a:schemeClr val="bg1"/>
                </a:solidFill>
                <a:latin typeface="Source Sans Pro" pitchFamily="34" charset="0"/>
              </a:rPr>
              <a:t>sait</a:t>
            </a:r>
            <a:r>
              <a:rPr lang="en-US" sz="2800" dirty="0" smtClean="0">
                <a:solidFill>
                  <a:schemeClr val="bg1"/>
                </a:solidFill>
                <a:latin typeface="Source Sans Pro" pitchFamily="34" charset="0"/>
              </a:rPr>
              <a:t> pas…</a:t>
            </a:r>
            <a:endParaRPr lang="en-US" sz="2800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81599" y="3354696"/>
            <a:ext cx="12225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Santé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grpSp>
        <p:nvGrpSpPr>
          <p:cNvPr id="25" name="Group 299"/>
          <p:cNvGrpSpPr/>
          <p:nvPr/>
        </p:nvGrpSpPr>
        <p:grpSpPr>
          <a:xfrm>
            <a:off x="5994684" y="3993054"/>
            <a:ext cx="818989" cy="2083102"/>
            <a:chOff x="6141009" y="3540977"/>
            <a:chExt cx="85046" cy="216315"/>
          </a:xfrm>
          <a:solidFill>
            <a:srgbClr val="F8F8F8"/>
          </a:solidFill>
        </p:grpSpPr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6141009" y="3577954"/>
              <a:ext cx="85046" cy="179338"/>
            </a:xfrm>
            <a:custGeom>
              <a:avLst/>
              <a:gdLst>
                <a:gd name="T0" fmla="*/ 59 w 78"/>
                <a:gd name="T1" fmla="*/ 0 h 164"/>
                <a:gd name="T2" fmla="*/ 20 w 78"/>
                <a:gd name="T3" fmla="*/ 0 h 164"/>
                <a:gd name="T4" fmla="*/ 0 w 78"/>
                <a:gd name="T5" fmla="*/ 16 h 164"/>
                <a:gd name="T6" fmla="*/ 0 w 78"/>
                <a:gd name="T7" fmla="*/ 16 h 164"/>
                <a:gd name="T8" fmla="*/ 0 w 78"/>
                <a:gd name="T9" fmla="*/ 19 h 164"/>
                <a:gd name="T10" fmla="*/ 0 w 78"/>
                <a:gd name="T11" fmla="*/ 74 h 164"/>
                <a:gd name="T12" fmla="*/ 7 w 78"/>
                <a:gd name="T13" fmla="*/ 80 h 164"/>
                <a:gd name="T14" fmla="*/ 13 w 78"/>
                <a:gd name="T15" fmla="*/ 74 h 164"/>
                <a:gd name="T16" fmla="*/ 13 w 78"/>
                <a:gd name="T17" fmla="*/ 26 h 164"/>
                <a:gd name="T18" fmla="*/ 19 w 78"/>
                <a:gd name="T19" fmla="*/ 26 h 164"/>
                <a:gd name="T20" fmla="*/ 19 w 78"/>
                <a:gd name="T21" fmla="*/ 72 h 164"/>
                <a:gd name="T22" fmla="*/ 19 w 78"/>
                <a:gd name="T23" fmla="*/ 73 h 164"/>
                <a:gd name="T24" fmla="*/ 19 w 78"/>
                <a:gd name="T25" fmla="*/ 154 h 164"/>
                <a:gd name="T26" fmla="*/ 28 w 78"/>
                <a:gd name="T27" fmla="*/ 164 h 164"/>
                <a:gd name="T28" fmla="*/ 37 w 78"/>
                <a:gd name="T29" fmla="*/ 154 h 164"/>
                <a:gd name="T30" fmla="*/ 37 w 78"/>
                <a:gd name="T31" fmla="*/ 83 h 164"/>
                <a:gd name="T32" fmla="*/ 41 w 78"/>
                <a:gd name="T33" fmla="*/ 83 h 164"/>
                <a:gd name="T34" fmla="*/ 41 w 78"/>
                <a:gd name="T35" fmla="*/ 154 h 164"/>
                <a:gd name="T36" fmla="*/ 50 w 78"/>
                <a:gd name="T37" fmla="*/ 164 h 164"/>
                <a:gd name="T38" fmla="*/ 59 w 78"/>
                <a:gd name="T39" fmla="*/ 154 h 164"/>
                <a:gd name="T40" fmla="*/ 59 w 78"/>
                <a:gd name="T41" fmla="*/ 72 h 164"/>
                <a:gd name="T42" fmla="*/ 59 w 78"/>
                <a:gd name="T43" fmla="*/ 71 h 164"/>
                <a:gd name="T44" fmla="*/ 59 w 78"/>
                <a:gd name="T45" fmla="*/ 26 h 164"/>
                <a:gd name="T46" fmla="*/ 64 w 78"/>
                <a:gd name="T47" fmla="*/ 26 h 164"/>
                <a:gd name="T48" fmla="*/ 64 w 78"/>
                <a:gd name="T49" fmla="*/ 74 h 164"/>
                <a:gd name="T50" fmla="*/ 71 w 78"/>
                <a:gd name="T51" fmla="*/ 80 h 164"/>
                <a:gd name="T52" fmla="*/ 78 w 78"/>
                <a:gd name="T53" fmla="*/ 74 h 164"/>
                <a:gd name="T54" fmla="*/ 78 w 78"/>
                <a:gd name="T55" fmla="*/ 19 h 164"/>
                <a:gd name="T56" fmla="*/ 78 w 78"/>
                <a:gd name="T57" fmla="*/ 16 h 164"/>
                <a:gd name="T58" fmla="*/ 78 w 78"/>
                <a:gd name="T59" fmla="*/ 15 h 164"/>
                <a:gd name="T60" fmla="*/ 59 w 78"/>
                <a:gd name="T61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164">
                  <a:moveTo>
                    <a:pt x="59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6" y="0"/>
                    <a:pt x="0" y="12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7"/>
                    <a:pt x="3" y="80"/>
                    <a:pt x="7" y="80"/>
                  </a:cubicBezTo>
                  <a:cubicBezTo>
                    <a:pt x="10" y="80"/>
                    <a:pt x="13" y="77"/>
                    <a:pt x="13" y="7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2"/>
                    <a:pt x="19" y="73"/>
                    <a:pt x="19" y="73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9"/>
                    <a:pt x="23" y="164"/>
                    <a:pt x="28" y="164"/>
                  </a:cubicBezTo>
                  <a:cubicBezTo>
                    <a:pt x="33" y="164"/>
                    <a:pt x="37" y="159"/>
                    <a:pt x="37" y="154"/>
                  </a:cubicBezTo>
                  <a:cubicBezTo>
                    <a:pt x="37" y="83"/>
                    <a:pt x="37" y="83"/>
                    <a:pt x="37" y="83"/>
                  </a:cubicBezTo>
                  <a:cubicBezTo>
                    <a:pt x="41" y="83"/>
                    <a:pt x="41" y="83"/>
                    <a:pt x="41" y="83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59"/>
                    <a:pt x="45" y="164"/>
                    <a:pt x="50" y="164"/>
                  </a:cubicBezTo>
                  <a:cubicBezTo>
                    <a:pt x="55" y="164"/>
                    <a:pt x="59" y="159"/>
                    <a:pt x="59" y="154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59" y="71"/>
                    <a:pt x="59" y="71"/>
                    <a:pt x="59" y="71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64" y="77"/>
                    <a:pt x="67" y="80"/>
                    <a:pt x="71" y="80"/>
                  </a:cubicBezTo>
                  <a:cubicBezTo>
                    <a:pt x="75" y="80"/>
                    <a:pt x="78" y="77"/>
                    <a:pt x="78" y="74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0"/>
                    <a:pt x="72" y="0"/>
                    <a:pt x="5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6166893" y="3540977"/>
              <a:ext cx="33741" cy="3374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8" name="Group 302"/>
          <p:cNvGrpSpPr/>
          <p:nvPr/>
        </p:nvGrpSpPr>
        <p:grpSpPr>
          <a:xfrm>
            <a:off x="6849174" y="3986165"/>
            <a:ext cx="967272" cy="2086070"/>
            <a:chOff x="6138760" y="4271257"/>
            <a:chExt cx="97227" cy="209688"/>
          </a:xfrm>
          <a:solidFill>
            <a:srgbClr val="F8F8F8"/>
          </a:solidFill>
        </p:grpSpPr>
        <p:sp>
          <p:nvSpPr>
            <p:cNvPr id="30" name="Oval 356"/>
            <p:cNvSpPr>
              <a:spLocks noChangeArrowheads="1"/>
            </p:cNvSpPr>
            <p:nvPr/>
          </p:nvSpPr>
          <p:spPr bwMode="auto">
            <a:xfrm>
              <a:off x="6171468" y="4271257"/>
              <a:ext cx="30916" cy="318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6138760" y="4309341"/>
              <a:ext cx="97227" cy="171604"/>
            </a:xfrm>
            <a:custGeom>
              <a:avLst/>
              <a:gdLst>
                <a:gd name="T0" fmla="*/ 91 w 92"/>
                <a:gd name="T1" fmla="*/ 60 h 162"/>
                <a:gd name="T2" fmla="*/ 75 w 92"/>
                <a:gd name="T3" fmla="*/ 10 h 162"/>
                <a:gd name="T4" fmla="*/ 64 w 92"/>
                <a:gd name="T5" fmla="*/ 0 h 162"/>
                <a:gd name="T6" fmla="*/ 28 w 92"/>
                <a:gd name="T7" fmla="*/ 0 h 162"/>
                <a:gd name="T8" fmla="*/ 19 w 92"/>
                <a:gd name="T9" fmla="*/ 5 h 162"/>
                <a:gd name="T10" fmla="*/ 18 w 92"/>
                <a:gd name="T11" fmla="*/ 7 h 162"/>
                <a:gd name="T12" fmla="*/ 18 w 92"/>
                <a:gd name="T13" fmla="*/ 7 h 162"/>
                <a:gd name="T14" fmla="*/ 17 w 92"/>
                <a:gd name="T15" fmla="*/ 8 h 162"/>
                <a:gd name="T16" fmla="*/ 1 w 92"/>
                <a:gd name="T17" fmla="*/ 60 h 162"/>
                <a:gd name="T18" fmla="*/ 5 w 92"/>
                <a:gd name="T19" fmla="*/ 68 h 162"/>
                <a:gd name="T20" fmla="*/ 14 w 92"/>
                <a:gd name="T21" fmla="*/ 64 h 162"/>
                <a:gd name="T22" fmla="*/ 26 w 92"/>
                <a:gd name="T23" fmla="*/ 23 h 162"/>
                <a:gd name="T24" fmla="*/ 28 w 92"/>
                <a:gd name="T25" fmla="*/ 23 h 162"/>
                <a:gd name="T26" fmla="*/ 29 w 92"/>
                <a:gd name="T27" fmla="*/ 23 h 162"/>
                <a:gd name="T28" fmla="*/ 9 w 92"/>
                <a:gd name="T29" fmla="*/ 96 h 162"/>
                <a:gd name="T30" fmla="*/ 29 w 92"/>
                <a:gd name="T31" fmla="*/ 96 h 162"/>
                <a:gd name="T32" fmla="*/ 29 w 92"/>
                <a:gd name="T33" fmla="*/ 154 h 162"/>
                <a:gd name="T34" fmla="*/ 37 w 92"/>
                <a:gd name="T35" fmla="*/ 162 h 162"/>
                <a:gd name="T36" fmla="*/ 44 w 92"/>
                <a:gd name="T37" fmla="*/ 154 h 162"/>
                <a:gd name="T38" fmla="*/ 44 w 92"/>
                <a:gd name="T39" fmla="*/ 96 h 162"/>
                <a:gd name="T40" fmla="*/ 49 w 92"/>
                <a:gd name="T41" fmla="*/ 96 h 162"/>
                <a:gd name="T42" fmla="*/ 49 w 92"/>
                <a:gd name="T43" fmla="*/ 154 h 162"/>
                <a:gd name="T44" fmla="*/ 56 w 92"/>
                <a:gd name="T45" fmla="*/ 162 h 162"/>
                <a:gd name="T46" fmla="*/ 64 w 92"/>
                <a:gd name="T47" fmla="*/ 154 h 162"/>
                <a:gd name="T48" fmla="*/ 64 w 92"/>
                <a:gd name="T49" fmla="*/ 96 h 162"/>
                <a:gd name="T50" fmla="*/ 83 w 92"/>
                <a:gd name="T51" fmla="*/ 96 h 162"/>
                <a:gd name="T52" fmla="*/ 63 w 92"/>
                <a:gd name="T53" fmla="*/ 23 h 162"/>
                <a:gd name="T54" fmla="*/ 64 w 92"/>
                <a:gd name="T55" fmla="*/ 23 h 162"/>
                <a:gd name="T56" fmla="*/ 65 w 92"/>
                <a:gd name="T57" fmla="*/ 23 h 162"/>
                <a:gd name="T58" fmla="*/ 79 w 92"/>
                <a:gd name="T59" fmla="*/ 64 h 162"/>
                <a:gd name="T60" fmla="*/ 87 w 92"/>
                <a:gd name="T61" fmla="*/ 68 h 162"/>
                <a:gd name="T62" fmla="*/ 91 w 92"/>
                <a:gd name="T63" fmla="*/ 6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" h="162">
                  <a:moveTo>
                    <a:pt x="91" y="60"/>
                  </a:moveTo>
                  <a:cubicBezTo>
                    <a:pt x="75" y="10"/>
                    <a:pt x="75" y="10"/>
                    <a:pt x="75" y="10"/>
                  </a:cubicBezTo>
                  <a:cubicBezTo>
                    <a:pt x="74" y="4"/>
                    <a:pt x="70" y="0"/>
                    <a:pt x="6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4" y="0"/>
                    <a:pt x="21" y="2"/>
                    <a:pt x="19" y="5"/>
                  </a:cubicBezTo>
                  <a:cubicBezTo>
                    <a:pt x="18" y="5"/>
                    <a:pt x="18" y="6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7"/>
                    <a:pt x="17" y="8"/>
                    <a:pt x="17" y="8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0" y="63"/>
                    <a:pt x="2" y="67"/>
                    <a:pt x="5" y="68"/>
                  </a:cubicBezTo>
                  <a:cubicBezTo>
                    <a:pt x="9" y="69"/>
                    <a:pt x="13" y="67"/>
                    <a:pt x="14" y="64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3"/>
                    <a:pt x="27" y="23"/>
                    <a:pt x="28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54"/>
                    <a:pt x="29" y="154"/>
                    <a:pt x="29" y="154"/>
                  </a:cubicBezTo>
                  <a:cubicBezTo>
                    <a:pt x="29" y="159"/>
                    <a:pt x="33" y="162"/>
                    <a:pt x="37" y="162"/>
                  </a:cubicBezTo>
                  <a:cubicBezTo>
                    <a:pt x="41" y="162"/>
                    <a:pt x="44" y="159"/>
                    <a:pt x="44" y="154"/>
                  </a:cubicBezTo>
                  <a:cubicBezTo>
                    <a:pt x="44" y="96"/>
                    <a:pt x="44" y="96"/>
                    <a:pt x="44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49" y="154"/>
                    <a:pt x="49" y="154"/>
                    <a:pt x="49" y="154"/>
                  </a:cubicBezTo>
                  <a:cubicBezTo>
                    <a:pt x="49" y="159"/>
                    <a:pt x="52" y="162"/>
                    <a:pt x="56" y="162"/>
                  </a:cubicBezTo>
                  <a:cubicBezTo>
                    <a:pt x="60" y="162"/>
                    <a:pt x="64" y="159"/>
                    <a:pt x="64" y="154"/>
                  </a:cubicBezTo>
                  <a:cubicBezTo>
                    <a:pt x="64" y="96"/>
                    <a:pt x="64" y="96"/>
                    <a:pt x="64" y="96"/>
                  </a:cubicBezTo>
                  <a:cubicBezTo>
                    <a:pt x="83" y="96"/>
                    <a:pt x="83" y="96"/>
                    <a:pt x="83" y="96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0" y="67"/>
                    <a:pt x="84" y="69"/>
                    <a:pt x="87" y="68"/>
                  </a:cubicBezTo>
                  <a:cubicBezTo>
                    <a:pt x="91" y="67"/>
                    <a:pt x="92" y="63"/>
                    <a:pt x="91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 animBg="1"/>
      <p:bldP spid="22" grpId="0" animBg="1"/>
      <p:bldP spid="29" grpId="0"/>
      <p:bldP spid="17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lbow Connector 10"/>
          <p:cNvCxnSpPr/>
          <p:nvPr/>
        </p:nvCxnSpPr>
        <p:spPr>
          <a:xfrm rot="16200000" flipH="1">
            <a:off x="2895599" y="1600199"/>
            <a:ext cx="6858000" cy="3657601"/>
          </a:xfrm>
          <a:prstGeom prst="bentConnector3">
            <a:avLst>
              <a:gd name="adj1" fmla="val 1619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Extract 19"/>
          <p:cNvSpPr/>
          <p:nvPr/>
        </p:nvSpPr>
        <p:spPr>
          <a:xfrm rot="5400000">
            <a:off x="7848600" y="2468336"/>
            <a:ext cx="244928" cy="244928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Extract 20"/>
          <p:cNvSpPr/>
          <p:nvPr/>
        </p:nvSpPr>
        <p:spPr>
          <a:xfrm rot="5400000">
            <a:off x="7848600" y="5419218"/>
            <a:ext cx="244928" cy="244928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60738" y="3722378"/>
            <a:ext cx="30901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Occupation du territoire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5280072"/>
            <a:ext cx="28122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Ruralité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59664" y="2113746"/>
            <a:ext cx="29759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Développement régional et local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16" name="Flowchart: Extract 20"/>
          <p:cNvSpPr/>
          <p:nvPr/>
        </p:nvSpPr>
        <p:spPr>
          <a:xfrm rot="5400000">
            <a:off x="7817408" y="4076968"/>
            <a:ext cx="244928" cy="244928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e 17"/>
          <p:cNvGrpSpPr/>
          <p:nvPr/>
        </p:nvGrpSpPr>
        <p:grpSpPr>
          <a:xfrm>
            <a:off x="1295400" y="1699460"/>
            <a:ext cx="1335488" cy="1782680"/>
            <a:chOff x="404768" y="4295585"/>
            <a:chExt cx="274694" cy="366676"/>
          </a:xfrm>
          <a:solidFill>
            <a:srgbClr val="F8F8F8"/>
          </a:solidFill>
        </p:grpSpPr>
        <p:sp>
          <p:nvSpPr>
            <p:cNvPr id="26" name="AutoShape 108"/>
            <p:cNvSpPr>
              <a:spLocks/>
            </p:cNvSpPr>
            <p:nvPr/>
          </p:nvSpPr>
          <p:spPr bwMode="auto">
            <a:xfrm>
              <a:off x="472972" y="4364415"/>
              <a:ext cx="137660" cy="1376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7" name="AutoShape 109"/>
            <p:cNvSpPr>
              <a:spLocks/>
            </p:cNvSpPr>
            <p:nvPr/>
          </p:nvSpPr>
          <p:spPr bwMode="auto">
            <a:xfrm>
              <a:off x="404768" y="4295585"/>
              <a:ext cx="274694" cy="36667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8" name="Freeform 19"/>
          <p:cNvSpPr>
            <a:spLocks noEditPoints="1"/>
          </p:cNvSpPr>
          <p:nvPr/>
        </p:nvSpPr>
        <p:spPr bwMode="auto">
          <a:xfrm>
            <a:off x="2296255" y="3858539"/>
            <a:ext cx="1805377" cy="1452310"/>
          </a:xfrm>
          <a:custGeom>
            <a:avLst/>
            <a:gdLst>
              <a:gd name="T0" fmla="*/ 393 w 400"/>
              <a:gd name="T1" fmla="*/ 61 h 322"/>
              <a:gd name="T2" fmla="*/ 300 w 400"/>
              <a:gd name="T3" fmla="*/ 3 h 322"/>
              <a:gd name="T4" fmla="*/ 286 w 400"/>
              <a:gd name="T5" fmla="*/ 3 h 322"/>
              <a:gd name="T6" fmla="*/ 200 w 400"/>
              <a:gd name="T7" fmla="*/ 57 h 322"/>
              <a:gd name="T8" fmla="*/ 113 w 400"/>
              <a:gd name="T9" fmla="*/ 3 h 322"/>
              <a:gd name="T10" fmla="*/ 100 w 400"/>
              <a:gd name="T11" fmla="*/ 3 h 322"/>
              <a:gd name="T12" fmla="*/ 6 w 400"/>
              <a:gd name="T13" fmla="*/ 61 h 322"/>
              <a:gd name="T14" fmla="*/ 0 w 400"/>
              <a:gd name="T15" fmla="*/ 73 h 322"/>
              <a:gd name="T16" fmla="*/ 0 w 400"/>
              <a:gd name="T17" fmla="*/ 307 h 322"/>
              <a:gd name="T18" fmla="*/ 6 w 400"/>
              <a:gd name="T19" fmla="*/ 319 h 322"/>
              <a:gd name="T20" fmla="*/ 20 w 400"/>
              <a:gd name="T21" fmla="*/ 319 h 322"/>
              <a:gd name="T22" fmla="*/ 106 w 400"/>
              <a:gd name="T23" fmla="*/ 265 h 322"/>
              <a:gd name="T24" fmla="*/ 193 w 400"/>
              <a:gd name="T25" fmla="*/ 319 h 322"/>
              <a:gd name="T26" fmla="*/ 207 w 400"/>
              <a:gd name="T27" fmla="*/ 319 h 322"/>
              <a:gd name="T28" fmla="*/ 293 w 400"/>
              <a:gd name="T29" fmla="*/ 265 h 322"/>
              <a:gd name="T30" fmla="*/ 380 w 400"/>
              <a:gd name="T31" fmla="*/ 319 h 322"/>
              <a:gd name="T32" fmla="*/ 387 w 400"/>
              <a:gd name="T33" fmla="*/ 321 h 322"/>
              <a:gd name="T34" fmla="*/ 393 w 400"/>
              <a:gd name="T35" fmla="*/ 319 h 322"/>
              <a:gd name="T36" fmla="*/ 400 w 400"/>
              <a:gd name="T37" fmla="*/ 307 h 322"/>
              <a:gd name="T38" fmla="*/ 400 w 400"/>
              <a:gd name="T39" fmla="*/ 73 h 322"/>
              <a:gd name="T40" fmla="*/ 393 w 400"/>
              <a:gd name="T41" fmla="*/ 61 h 322"/>
              <a:gd name="T42" fmla="*/ 93 w 400"/>
              <a:gd name="T43" fmla="*/ 241 h 322"/>
              <a:gd name="T44" fmla="*/ 26 w 400"/>
              <a:gd name="T45" fmla="*/ 283 h 322"/>
              <a:gd name="T46" fmla="*/ 26 w 400"/>
              <a:gd name="T47" fmla="*/ 81 h 322"/>
              <a:gd name="T48" fmla="*/ 93 w 400"/>
              <a:gd name="T49" fmla="*/ 39 h 322"/>
              <a:gd name="T50" fmla="*/ 93 w 400"/>
              <a:gd name="T51" fmla="*/ 241 h 322"/>
              <a:gd name="T52" fmla="*/ 187 w 400"/>
              <a:gd name="T53" fmla="*/ 283 h 322"/>
              <a:gd name="T54" fmla="*/ 119 w 400"/>
              <a:gd name="T55" fmla="*/ 241 h 322"/>
              <a:gd name="T56" fmla="*/ 119 w 400"/>
              <a:gd name="T57" fmla="*/ 39 h 322"/>
              <a:gd name="T58" fmla="*/ 187 w 400"/>
              <a:gd name="T59" fmla="*/ 81 h 322"/>
              <a:gd name="T60" fmla="*/ 187 w 400"/>
              <a:gd name="T61" fmla="*/ 283 h 322"/>
              <a:gd name="T62" fmla="*/ 280 w 400"/>
              <a:gd name="T63" fmla="*/ 241 h 322"/>
              <a:gd name="T64" fmla="*/ 213 w 400"/>
              <a:gd name="T65" fmla="*/ 283 h 322"/>
              <a:gd name="T66" fmla="*/ 213 w 400"/>
              <a:gd name="T67" fmla="*/ 81 h 322"/>
              <a:gd name="T68" fmla="*/ 280 w 400"/>
              <a:gd name="T69" fmla="*/ 39 h 322"/>
              <a:gd name="T70" fmla="*/ 280 w 400"/>
              <a:gd name="T71" fmla="*/ 241 h 322"/>
              <a:gd name="T72" fmla="*/ 374 w 400"/>
              <a:gd name="T73" fmla="*/ 283 h 322"/>
              <a:gd name="T74" fmla="*/ 306 w 400"/>
              <a:gd name="T75" fmla="*/ 241 h 322"/>
              <a:gd name="T76" fmla="*/ 306 w 400"/>
              <a:gd name="T77" fmla="*/ 39 h 322"/>
              <a:gd name="T78" fmla="*/ 374 w 400"/>
              <a:gd name="T79" fmla="*/ 81 h 322"/>
              <a:gd name="T80" fmla="*/ 374 w 400"/>
              <a:gd name="T81" fmla="*/ 283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00" h="322">
                <a:moveTo>
                  <a:pt x="393" y="61"/>
                </a:moveTo>
                <a:cubicBezTo>
                  <a:pt x="300" y="3"/>
                  <a:pt x="300" y="3"/>
                  <a:pt x="300" y="3"/>
                </a:cubicBezTo>
                <a:cubicBezTo>
                  <a:pt x="296" y="0"/>
                  <a:pt x="291" y="0"/>
                  <a:pt x="286" y="3"/>
                </a:cubicBezTo>
                <a:cubicBezTo>
                  <a:pt x="200" y="57"/>
                  <a:pt x="200" y="57"/>
                  <a:pt x="200" y="57"/>
                </a:cubicBezTo>
                <a:cubicBezTo>
                  <a:pt x="113" y="3"/>
                  <a:pt x="113" y="3"/>
                  <a:pt x="113" y="3"/>
                </a:cubicBezTo>
                <a:cubicBezTo>
                  <a:pt x="109" y="0"/>
                  <a:pt x="104" y="0"/>
                  <a:pt x="100" y="3"/>
                </a:cubicBezTo>
                <a:cubicBezTo>
                  <a:pt x="6" y="61"/>
                  <a:pt x="6" y="61"/>
                  <a:pt x="6" y="61"/>
                </a:cubicBezTo>
                <a:cubicBezTo>
                  <a:pt x="2" y="64"/>
                  <a:pt x="0" y="68"/>
                  <a:pt x="0" y="73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2"/>
                  <a:pt x="2" y="317"/>
                  <a:pt x="6" y="319"/>
                </a:cubicBezTo>
                <a:cubicBezTo>
                  <a:pt x="11" y="322"/>
                  <a:pt x="16" y="321"/>
                  <a:pt x="20" y="319"/>
                </a:cubicBezTo>
                <a:cubicBezTo>
                  <a:pt x="106" y="265"/>
                  <a:pt x="106" y="265"/>
                  <a:pt x="106" y="265"/>
                </a:cubicBezTo>
                <a:cubicBezTo>
                  <a:pt x="193" y="319"/>
                  <a:pt x="193" y="319"/>
                  <a:pt x="193" y="319"/>
                </a:cubicBezTo>
                <a:cubicBezTo>
                  <a:pt x="197" y="322"/>
                  <a:pt x="202" y="322"/>
                  <a:pt x="207" y="31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382" y="320"/>
                  <a:pt x="384" y="321"/>
                  <a:pt x="387" y="321"/>
                </a:cubicBezTo>
                <a:cubicBezTo>
                  <a:pt x="389" y="321"/>
                  <a:pt x="391" y="320"/>
                  <a:pt x="393" y="319"/>
                </a:cubicBezTo>
                <a:cubicBezTo>
                  <a:pt x="397" y="317"/>
                  <a:pt x="400" y="312"/>
                  <a:pt x="400" y="307"/>
                </a:cubicBezTo>
                <a:cubicBezTo>
                  <a:pt x="400" y="73"/>
                  <a:pt x="400" y="73"/>
                  <a:pt x="400" y="73"/>
                </a:cubicBezTo>
                <a:cubicBezTo>
                  <a:pt x="400" y="68"/>
                  <a:pt x="397" y="64"/>
                  <a:pt x="393" y="61"/>
                </a:cubicBezTo>
                <a:close/>
                <a:moveTo>
                  <a:pt x="93" y="241"/>
                </a:moveTo>
                <a:cubicBezTo>
                  <a:pt x="26" y="283"/>
                  <a:pt x="26" y="283"/>
                  <a:pt x="26" y="283"/>
                </a:cubicBezTo>
                <a:cubicBezTo>
                  <a:pt x="26" y="81"/>
                  <a:pt x="26" y="81"/>
                  <a:pt x="26" y="81"/>
                </a:cubicBezTo>
                <a:cubicBezTo>
                  <a:pt x="93" y="39"/>
                  <a:pt x="93" y="39"/>
                  <a:pt x="93" y="39"/>
                </a:cubicBezTo>
                <a:lnTo>
                  <a:pt x="93" y="241"/>
                </a:lnTo>
                <a:close/>
                <a:moveTo>
                  <a:pt x="187" y="283"/>
                </a:moveTo>
                <a:cubicBezTo>
                  <a:pt x="119" y="241"/>
                  <a:pt x="119" y="241"/>
                  <a:pt x="119" y="241"/>
                </a:cubicBezTo>
                <a:cubicBezTo>
                  <a:pt x="119" y="39"/>
                  <a:pt x="119" y="39"/>
                  <a:pt x="119" y="39"/>
                </a:cubicBezTo>
                <a:cubicBezTo>
                  <a:pt x="187" y="81"/>
                  <a:pt x="187" y="81"/>
                  <a:pt x="187" y="81"/>
                </a:cubicBezTo>
                <a:lnTo>
                  <a:pt x="187" y="283"/>
                </a:lnTo>
                <a:close/>
                <a:moveTo>
                  <a:pt x="280" y="241"/>
                </a:moveTo>
                <a:cubicBezTo>
                  <a:pt x="213" y="283"/>
                  <a:pt x="213" y="283"/>
                  <a:pt x="213" y="283"/>
                </a:cubicBezTo>
                <a:cubicBezTo>
                  <a:pt x="213" y="81"/>
                  <a:pt x="213" y="81"/>
                  <a:pt x="213" y="81"/>
                </a:cubicBezTo>
                <a:cubicBezTo>
                  <a:pt x="280" y="39"/>
                  <a:pt x="280" y="39"/>
                  <a:pt x="280" y="39"/>
                </a:cubicBezTo>
                <a:lnTo>
                  <a:pt x="280" y="241"/>
                </a:lnTo>
                <a:close/>
                <a:moveTo>
                  <a:pt x="374" y="283"/>
                </a:moveTo>
                <a:cubicBezTo>
                  <a:pt x="306" y="241"/>
                  <a:pt x="306" y="241"/>
                  <a:pt x="306" y="241"/>
                </a:cubicBezTo>
                <a:cubicBezTo>
                  <a:pt x="306" y="39"/>
                  <a:pt x="306" y="39"/>
                  <a:pt x="306" y="39"/>
                </a:cubicBezTo>
                <a:cubicBezTo>
                  <a:pt x="374" y="81"/>
                  <a:pt x="374" y="81"/>
                  <a:pt x="374" y="81"/>
                </a:cubicBezTo>
                <a:lnTo>
                  <a:pt x="374" y="283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2" grpId="0"/>
      <p:bldP spid="13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Elbow Connector 14"/>
          <p:cNvCxnSpPr/>
          <p:nvPr/>
        </p:nvCxnSpPr>
        <p:spPr>
          <a:xfrm rot="5400000">
            <a:off x="2895600" y="1600200"/>
            <a:ext cx="6858003" cy="3657601"/>
          </a:xfrm>
          <a:prstGeom prst="bentConnector3">
            <a:avLst>
              <a:gd name="adj1" fmla="val 2389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838200" y="2635647"/>
            <a:ext cx="1579564" cy="1380106"/>
            <a:chOff x="4952905" y="2939074"/>
            <a:chExt cx="366676" cy="320373"/>
          </a:xfrm>
          <a:solidFill>
            <a:schemeClr val="bg1"/>
          </a:solidFill>
        </p:grpSpPr>
        <p:sp>
          <p:nvSpPr>
            <p:cNvPr id="18" name="AutoShape 43"/>
            <p:cNvSpPr>
              <a:spLocks/>
            </p:cNvSpPr>
            <p:nvPr/>
          </p:nvSpPr>
          <p:spPr bwMode="auto">
            <a:xfrm>
              <a:off x="4952905" y="2939074"/>
              <a:ext cx="366676" cy="2634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51" y="9367"/>
                  </a:moveTo>
                  <a:cubicBezTo>
                    <a:pt x="10901" y="9383"/>
                    <a:pt x="10851" y="9391"/>
                    <a:pt x="10800" y="9391"/>
                  </a:cubicBezTo>
                  <a:cubicBezTo>
                    <a:pt x="10748" y="9391"/>
                    <a:pt x="10698" y="9383"/>
                    <a:pt x="10648" y="9367"/>
                  </a:cubicBezTo>
                  <a:lnTo>
                    <a:pt x="1873" y="6550"/>
                  </a:lnTo>
                  <a:cubicBezTo>
                    <a:pt x="1566" y="6452"/>
                    <a:pt x="1349" y="6072"/>
                    <a:pt x="1349" y="5634"/>
                  </a:cubicBezTo>
                  <a:cubicBezTo>
                    <a:pt x="1349" y="5197"/>
                    <a:pt x="1566" y="4817"/>
                    <a:pt x="1873" y="4719"/>
                  </a:cubicBezTo>
                  <a:lnTo>
                    <a:pt x="10648" y="1902"/>
                  </a:lnTo>
                  <a:cubicBezTo>
                    <a:pt x="10698" y="1886"/>
                    <a:pt x="10748" y="1878"/>
                    <a:pt x="10800" y="1878"/>
                  </a:cubicBezTo>
                  <a:cubicBezTo>
                    <a:pt x="10851" y="1878"/>
                    <a:pt x="10901" y="1886"/>
                    <a:pt x="10951" y="1902"/>
                  </a:cubicBezTo>
                  <a:lnTo>
                    <a:pt x="19726" y="4719"/>
                  </a:lnTo>
                  <a:cubicBezTo>
                    <a:pt x="20033" y="4817"/>
                    <a:pt x="20249" y="5197"/>
                    <a:pt x="20249" y="5634"/>
                  </a:cubicBezTo>
                  <a:cubicBezTo>
                    <a:pt x="20249" y="6072"/>
                    <a:pt x="20033" y="6452"/>
                    <a:pt x="19726" y="6550"/>
                  </a:cubicBezTo>
                  <a:cubicBezTo>
                    <a:pt x="19726" y="6550"/>
                    <a:pt x="10951" y="9367"/>
                    <a:pt x="10951" y="9367"/>
                  </a:cubicBezTo>
                  <a:close/>
                  <a:moveTo>
                    <a:pt x="16874" y="16904"/>
                  </a:moveTo>
                  <a:cubicBezTo>
                    <a:pt x="16874" y="17942"/>
                    <a:pt x="14849" y="19721"/>
                    <a:pt x="10800" y="19721"/>
                  </a:cubicBezTo>
                  <a:cubicBezTo>
                    <a:pt x="6749" y="19721"/>
                    <a:pt x="4724" y="17942"/>
                    <a:pt x="4724" y="16904"/>
                  </a:cubicBezTo>
                  <a:lnTo>
                    <a:pt x="4724" y="9394"/>
                  </a:lnTo>
                  <a:lnTo>
                    <a:pt x="10353" y="11200"/>
                  </a:lnTo>
                  <a:cubicBezTo>
                    <a:pt x="10501" y="11246"/>
                    <a:pt x="10651" y="11269"/>
                    <a:pt x="10800" y="11269"/>
                  </a:cubicBezTo>
                  <a:cubicBezTo>
                    <a:pt x="10949" y="11269"/>
                    <a:pt x="11098" y="11246"/>
                    <a:pt x="11255" y="11198"/>
                  </a:cubicBezTo>
                  <a:lnTo>
                    <a:pt x="16874" y="9394"/>
                  </a:lnTo>
                  <a:cubicBezTo>
                    <a:pt x="16874" y="9394"/>
                    <a:pt x="16874" y="16904"/>
                    <a:pt x="16874" y="16904"/>
                  </a:cubicBezTo>
                  <a:close/>
                  <a:moveTo>
                    <a:pt x="21600" y="5634"/>
                  </a:moveTo>
                  <a:cubicBezTo>
                    <a:pt x="21600" y="4314"/>
                    <a:pt x="20954" y="3185"/>
                    <a:pt x="20030" y="2888"/>
                  </a:cubicBezTo>
                  <a:lnTo>
                    <a:pt x="11246" y="68"/>
                  </a:lnTo>
                  <a:cubicBezTo>
                    <a:pt x="11098" y="22"/>
                    <a:pt x="10949" y="0"/>
                    <a:pt x="10800" y="0"/>
                  </a:cubicBezTo>
                  <a:cubicBezTo>
                    <a:pt x="10651" y="0"/>
                    <a:pt x="10501" y="22"/>
                    <a:pt x="10344" y="71"/>
                  </a:cubicBezTo>
                  <a:lnTo>
                    <a:pt x="1570" y="2888"/>
                  </a:lnTo>
                  <a:cubicBezTo>
                    <a:pt x="645" y="3185"/>
                    <a:pt x="0" y="4314"/>
                    <a:pt x="0" y="5634"/>
                  </a:cubicBezTo>
                  <a:cubicBezTo>
                    <a:pt x="0" y="6955"/>
                    <a:pt x="645" y="8084"/>
                    <a:pt x="1569" y="8380"/>
                  </a:cubicBezTo>
                  <a:lnTo>
                    <a:pt x="3374" y="8960"/>
                  </a:lnTo>
                  <a:lnTo>
                    <a:pt x="3374" y="16904"/>
                  </a:lnTo>
                  <a:cubicBezTo>
                    <a:pt x="3374" y="19397"/>
                    <a:pt x="5425" y="21600"/>
                    <a:pt x="10800" y="21600"/>
                  </a:cubicBezTo>
                  <a:cubicBezTo>
                    <a:pt x="16174" y="21600"/>
                    <a:pt x="18224" y="19397"/>
                    <a:pt x="18224" y="16904"/>
                  </a:cubicBezTo>
                  <a:lnTo>
                    <a:pt x="18224" y="8960"/>
                  </a:lnTo>
                  <a:lnTo>
                    <a:pt x="20030" y="8380"/>
                  </a:lnTo>
                  <a:cubicBezTo>
                    <a:pt x="20954" y="8084"/>
                    <a:pt x="21600" y="6955"/>
                    <a:pt x="21600" y="563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" name="AutoShape 44"/>
            <p:cNvSpPr>
              <a:spLocks/>
            </p:cNvSpPr>
            <p:nvPr/>
          </p:nvSpPr>
          <p:spPr bwMode="auto">
            <a:xfrm>
              <a:off x="5285166" y="3053583"/>
              <a:ext cx="22526" cy="1257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63"/>
                  </a:moveTo>
                  <a:lnTo>
                    <a:pt x="0" y="19636"/>
                  </a:lnTo>
                  <a:cubicBezTo>
                    <a:pt x="0" y="20721"/>
                    <a:pt x="4841" y="21599"/>
                    <a:pt x="10800" y="21599"/>
                  </a:cubicBezTo>
                  <a:cubicBezTo>
                    <a:pt x="16758" y="21599"/>
                    <a:pt x="21600" y="20721"/>
                    <a:pt x="21600" y="19636"/>
                  </a:cubicBezTo>
                  <a:lnTo>
                    <a:pt x="21600" y="1963"/>
                  </a:lnTo>
                  <a:cubicBezTo>
                    <a:pt x="21600" y="878"/>
                    <a:pt x="16758" y="0"/>
                    <a:pt x="10800" y="0"/>
                  </a:cubicBezTo>
                  <a:cubicBezTo>
                    <a:pt x="4841" y="0"/>
                    <a:pt x="0" y="878"/>
                    <a:pt x="0" y="196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AutoShape 45"/>
            <p:cNvSpPr>
              <a:spLocks/>
            </p:cNvSpPr>
            <p:nvPr/>
          </p:nvSpPr>
          <p:spPr bwMode="auto">
            <a:xfrm>
              <a:off x="5273277" y="3190617"/>
              <a:ext cx="46304" cy="688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10427"/>
                    <a:pt x="0" y="14400"/>
                  </a:cubicBezTo>
                  <a:cubicBezTo>
                    <a:pt x="0" y="18372"/>
                    <a:pt x="4838" y="21599"/>
                    <a:pt x="10800" y="21599"/>
                  </a:cubicBezTo>
                  <a:cubicBezTo>
                    <a:pt x="16761" y="21599"/>
                    <a:pt x="21600" y="18372"/>
                    <a:pt x="21600" y="14400"/>
                  </a:cubicBezTo>
                  <a:cubicBezTo>
                    <a:pt x="21600" y="10427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1" name="Flowchart: Extract 20"/>
          <p:cNvSpPr/>
          <p:nvPr/>
        </p:nvSpPr>
        <p:spPr>
          <a:xfrm rot="16200000">
            <a:off x="4572000" y="2894239"/>
            <a:ext cx="255814" cy="255814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Extract 21"/>
          <p:cNvSpPr/>
          <p:nvPr/>
        </p:nvSpPr>
        <p:spPr>
          <a:xfrm rot="5400000">
            <a:off x="4191000" y="4570639"/>
            <a:ext cx="244928" cy="244928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98360" y="2545092"/>
            <a:ext cx="26524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Économie </a:t>
            </a:r>
          </a:p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sociale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8034" y="4216047"/>
            <a:ext cx="34379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Éducation/ </a:t>
            </a:r>
          </a:p>
          <a:p>
            <a:r>
              <a:rPr lang="ms-MY" sz="2800" b="1" dirty="0" smtClean="0">
                <a:solidFill>
                  <a:schemeClr val="bg1"/>
                </a:solidFill>
                <a:latin typeface="Source Sans Pro" pitchFamily="34" charset="0"/>
              </a:rPr>
              <a:t>Réussite éducative</a:t>
            </a:r>
            <a:endParaRPr lang="ms-MY" sz="2800" b="1" dirty="0">
              <a:solidFill>
                <a:schemeClr val="bg1"/>
              </a:solidFill>
              <a:latin typeface="Source Sans Pro" pitchFamily="34" charset="0"/>
            </a:endParaRPr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5527374" y="3895876"/>
            <a:ext cx="1594453" cy="15944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rgbClr val="F8F8F8"/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4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36909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Regards sur des instances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territoriales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" pitchFamily="34" charset="0"/>
              </a:rPr>
              <a:t>concertées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Source Sans Pro" pitchFamily="34" charset="0"/>
            </a:endParaRPr>
          </a:p>
        </p:txBody>
      </p:sp>
      <p:sp>
        <p:nvSpPr>
          <p:cNvPr id="56" name="Subtitle 4"/>
          <p:cNvSpPr txBox="1">
            <a:spLocks/>
          </p:cNvSpPr>
          <p:nvPr/>
        </p:nvSpPr>
        <p:spPr>
          <a:xfrm>
            <a:off x="413238" y="12954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ms-MY" sz="2400" dirty="0" smtClean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rPr>
              <a:t>- Pôles</a:t>
            </a:r>
            <a:r>
              <a:rPr lang="ms-MY" sz="2400" dirty="0" smtClean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rPr>
              <a:t>, IRC, CDC, Démarches régionales en </a:t>
            </a:r>
            <a:r>
              <a:rPr lang="ms-MY" sz="2400" dirty="0" smtClean="0">
                <a:solidFill>
                  <a:schemeClr val="bg1">
                    <a:lumMod val="65000"/>
                  </a:schemeClr>
                </a:solidFill>
                <a:latin typeface="Source Sans Pro Light" pitchFamily="34" charset="0"/>
              </a:rPr>
              <a:t>DS -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Source Sans Pro" pitchFamily="34" charset="0"/>
            </a:endParaRPr>
          </a:p>
        </p:txBody>
      </p:sp>
      <p:grpSp>
        <p:nvGrpSpPr>
          <p:cNvPr id="35" name="Group 44"/>
          <p:cNvGrpSpPr/>
          <p:nvPr/>
        </p:nvGrpSpPr>
        <p:grpSpPr>
          <a:xfrm>
            <a:off x="4844860" y="2092562"/>
            <a:ext cx="3796652" cy="4536260"/>
            <a:chOff x="2467231" y="2821392"/>
            <a:chExt cx="3796652" cy="4536260"/>
          </a:xfrm>
        </p:grpSpPr>
        <p:sp>
          <p:nvSpPr>
            <p:cNvPr id="36" name="Rounded Rectangle 45"/>
            <p:cNvSpPr/>
            <p:nvPr/>
          </p:nvSpPr>
          <p:spPr bwMode="gray">
            <a:xfrm>
              <a:off x="5133853" y="2932268"/>
              <a:ext cx="1130030" cy="1130030"/>
            </a:xfrm>
            <a:prstGeom prst="roundRect">
              <a:avLst/>
            </a:prstGeom>
            <a:noFill/>
            <a:ln w="381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49"/>
            <p:cNvSpPr/>
            <p:nvPr/>
          </p:nvSpPr>
          <p:spPr bwMode="gray">
            <a:xfrm>
              <a:off x="2467231" y="2821392"/>
              <a:ext cx="2830270" cy="288472"/>
            </a:xfrm>
            <a:prstGeom prst="roundRect">
              <a:avLst/>
            </a:prstGeom>
            <a:solidFill>
              <a:schemeClr val="accent4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Source Sans Pro" pitchFamily="34" charset="0"/>
                </a:rPr>
                <a:t>Influence «</a:t>
              </a:r>
              <a:r>
                <a:rPr lang="en-US" b="1" dirty="0" smtClean="0">
                  <a:solidFill>
                    <a:schemeClr val="bg1"/>
                  </a:solidFill>
                  <a:latin typeface="Source Sans Pro" pitchFamily="34" charset="0"/>
                </a:rPr>
                <a:t>micro»</a:t>
              </a:r>
              <a:endParaRPr lang="en-US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467231" y="3264224"/>
              <a:ext cx="3796652" cy="40934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Accès à des </a:t>
              </a:r>
              <a:endPara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endParaRPr>
            </a:p>
            <a:p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ressources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Partenariat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Reconnaissance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Les acquis de </a:t>
              </a:r>
            </a:p>
            <a:p>
              <a:r>
                <a:rPr lang="ms-MY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</a:t>
              </a: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 l’agir-ensemble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Recomposition des leaderships et collaboration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ms-MY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Source Sans Pro Light" pitchFamily="34" charset="0"/>
                </a:rPr>
                <a:t>Situations particulières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ms-MY" sz="2000" dirty="0">
                <a:solidFill>
                  <a:schemeClr val="bg1">
                    <a:lumMod val="50000"/>
                  </a:schemeClr>
                </a:solidFill>
                <a:latin typeface="Source Sans Pro Light" pitchFamily="34" charset="0"/>
              </a:endParaRPr>
            </a:p>
          </p:txBody>
        </p:sp>
      </p:grpSp>
      <p:grpSp>
        <p:nvGrpSpPr>
          <p:cNvPr id="53" name="Group 65"/>
          <p:cNvGrpSpPr/>
          <p:nvPr/>
        </p:nvGrpSpPr>
        <p:grpSpPr>
          <a:xfrm>
            <a:off x="685799" y="2092563"/>
            <a:ext cx="3891329" cy="1251691"/>
            <a:chOff x="685799" y="1379579"/>
            <a:chExt cx="3891329" cy="1251691"/>
          </a:xfrm>
        </p:grpSpPr>
        <p:sp>
          <p:nvSpPr>
            <p:cNvPr id="54" name="Rounded Rectangle 66"/>
            <p:cNvSpPr/>
            <p:nvPr/>
          </p:nvSpPr>
          <p:spPr bwMode="gray">
            <a:xfrm>
              <a:off x="3447098" y="1501240"/>
              <a:ext cx="1130030" cy="1130030"/>
            </a:xfrm>
            <a:prstGeom prst="roundRect">
              <a:avLst/>
            </a:prstGeom>
            <a:noFill/>
            <a:ln w="38100" cap="flat" cmpd="sng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ounded Rectangle 67"/>
            <p:cNvSpPr/>
            <p:nvPr/>
          </p:nvSpPr>
          <p:spPr bwMode="gray">
            <a:xfrm>
              <a:off x="685799" y="1379579"/>
              <a:ext cx="2907635" cy="28847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Source Sans Pro" pitchFamily="34" charset="0"/>
                </a:rPr>
                <a:t>Influence «macro»</a:t>
              </a:r>
              <a:endParaRPr lang="en-US" b="1" dirty="0">
                <a:solidFill>
                  <a:schemeClr val="bg1"/>
                </a:solidFill>
                <a:latin typeface="Source Sans Pro" pitchFamily="34" charset="0"/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7734841" y="2436992"/>
            <a:ext cx="683311" cy="683311"/>
            <a:chOff x="6769347" y="2380974"/>
            <a:chExt cx="366050" cy="366050"/>
          </a:xfrm>
          <a:solidFill>
            <a:schemeClr val="accent4"/>
          </a:solidFill>
        </p:grpSpPr>
        <p:sp>
          <p:nvSpPr>
            <p:cNvPr id="92" name="AutoShape 126"/>
            <p:cNvSpPr>
              <a:spLocks/>
            </p:cNvSpPr>
            <p:nvPr/>
          </p:nvSpPr>
          <p:spPr bwMode="auto">
            <a:xfrm>
              <a:off x="6769347" y="2380974"/>
              <a:ext cx="366050" cy="366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3" name="AutoShape 127"/>
            <p:cNvSpPr>
              <a:spLocks/>
            </p:cNvSpPr>
            <p:nvPr/>
          </p:nvSpPr>
          <p:spPr bwMode="auto">
            <a:xfrm>
              <a:off x="6930961" y="2428892"/>
              <a:ext cx="86350" cy="857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94" name="AutoShape 4"/>
          <p:cNvSpPr>
            <a:spLocks/>
          </p:cNvSpPr>
          <p:nvPr/>
        </p:nvSpPr>
        <p:spPr bwMode="auto">
          <a:xfrm>
            <a:off x="3687095" y="2453073"/>
            <a:ext cx="650035" cy="6523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lIns="38100" tIns="38100" rIns="38100" bIns="38100" anchor="ctr"/>
          <a:lstStyle/>
          <a:p>
            <a:pPr defTabSz="457200"/>
            <a:endParaRPr lang="en-US" sz="3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799" y="2526441"/>
            <a:ext cx="3796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Politiques et </a:t>
            </a:r>
          </a:p>
          <a:p>
            <a:r>
              <a: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  stratégies </a:t>
            </a:r>
          </a:p>
          <a:p>
            <a:r>
              <a:rPr lang="ms-MY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 </a:t>
            </a:r>
            <a:r>
              <a: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 nationales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Décisions gouvernementales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s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itchFamily="34" charset="0"/>
              </a:rPr>
              <a:t>Opportunités financières</a:t>
            </a:r>
          </a:p>
        </p:txBody>
      </p:sp>
    </p:spTree>
  </p:cSld>
  <p:clrMapOvr>
    <a:masterClrMapping/>
  </p:clrMapOvr>
  <p:transition spd="med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3F3F3F"/>
      </a:dk2>
      <a:lt2>
        <a:srgbClr val="FCFCFC"/>
      </a:lt2>
      <a:accent1>
        <a:srgbClr val="F8D35E"/>
      </a:accent1>
      <a:accent2>
        <a:srgbClr val="1B6AA3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13492</TotalTime>
  <Words>289</Words>
  <Application>Microsoft Office PowerPoint</Application>
  <PresentationFormat>Affichage à l'écran (4:3)</PresentationFormat>
  <Paragraphs>77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La toile de fond</vt:lpstr>
      <vt:lpstr>Présentation PowerPoint</vt:lpstr>
      <vt:lpstr>État de situation Les transformations qui touchent les leviers  de l’action collective au Québec  - Présentation des travaux en cours -</vt:lpstr>
      <vt:lpstr>Les collaborateurs</vt:lpstr>
      <vt:lpstr>Trois regards pour mieux comprendre les transformations</vt:lpstr>
      <vt:lpstr>Regard sur l’action publique du Québec</vt:lpstr>
      <vt:lpstr>Présentation PowerPoint</vt:lpstr>
      <vt:lpstr>Présentation PowerPoint</vt:lpstr>
      <vt:lpstr>Regards sur des instances territoriales concertées</vt:lpstr>
      <vt:lpstr>Quelques constats transversaux sur…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so_777@hotmail.com</cp:lastModifiedBy>
  <cp:revision>539</cp:revision>
  <dcterms:created xsi:type="dcterms:W3CDTF">2014-06-10T02:15:29Z</dcterms:created>
  <dcterms:modified xsi:type="dcterms:W3CDTF">2016-05-18T19:20:46Z</dcterms:modified>
</cp:coreProperties>
</file>