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60" r:id="rId3"/>
    <p:sldId id="263" r:id="rId4"/>
    <p:sldId id="267" r:id="rId5"/>
    <p:sldId id="266" r:id="rId6"/>
    <p:sldId id="265" r:id="rId7"/>
    <p:sldId id="264" r:id="rId8"/>
    <p:sldId id="261" r:id="rId9"/>
    <p:sldId id="259" r:id="rId10"/>
    <p:sldId id="262" r:id="rId11"/>
    <p:sldId id="268" r:id="rId12"/>
    <p:sldId id="269" r:id="rId13"/>
    <p:sldId id="270" r:id="rId14"/>
    <p:sldId id="271" r:id="rId15"/>
    <p:sldId id="272" r:id="rId16"/>
    <p:sldId id="274" r:id="rId17"/>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656" autoAdjust="0"/>
  </p:normalViewPr>
  <p:slideViewPr>
    <p:cSldViewPr>
      <p:cViewPr>
        <p:scale>
          <a:sx n="124" d="100"/>
          <a:sy n="124" d="100"/>
        </p:scale>
        <p:origin x="-1134"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9" d="100"/>
          <a:sy n="139" d="100"/>
        </p:scale>
        <p:origin x="-62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628B6DB-E079-3C40-AC78-B430009F1788}" type="datetimeFigureOut">
              <a:rPr lang="fr-FR"/>
              <a:pPr>
                <a:defRPr/>
              </a:pPr>
              <a:t>30/05/2016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37F9C0A-4050-6B41-9377-72ABED127793}" type="slidenum">
              <a:rPr lang="fr-FR"/>
              <a:pPr>
                <a:defRPr/>
              </a:pPr>
              <a:t>‹N°›</a:t>
            </a:fld>
            <a:endParaRPr lang="fr-FR"/>
          </a:p>
        </p:txBody>
      </p:sp>
    </p:spTree>
    <p:extLst>
      <p:ext uri="{BB962C8B-B14F-4D97-AF65-F5344CB8AC3E}">
        <p14:creationId xmlns:p14="http://schemas.microsoft.com/office/powerpoint/2010/main" val="3051001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66B1B7C-07BF-564B-A697-324CF85C0A2D}" type="datetimeFigureOut">
              <a:rPr lang="fr-FR"/>
              <a:pPr>
                <a:defRPr/>
              </a:pPr>
              <a:t>30/05/2016</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noProof="0" smtClean="0"/>
              <a:t>Cliquez pour modifier les styles du texte du masque</a:t>
            </a:r>
          </a:p>
          <a:p>
            <a:pPr lvl="1"/>
            <a:r>
              <a:rPr lang="fr-CA" noProof="0" smtClean="0"/>
              <a:t>Deuxième niveau</a:t>
            </a:r>
          </a:p>
          <a:p>
            <a:pPr lvl="2"/>
            <a:r>
              <a:rPr lang="fr-CA" noProof="0" smtClean="0"/>
              <a:t>Troisième niveau</a:t>
            </a:r>
          </a:p>
          <a:p>
            <a:pPr lvl="3"/>
            <a:r>
              <a:rPr lang="fr-CA" noProof="0" smtClean="0"/>
              <a:t>Quatrième niveau</a:t>
            </a:r>
          </a:p>
          <a:p>
            <a:pPr lvl="4"/>
            <a:r>
              <a:rPr lang="fr-CA" noProof="0" smtClean="0"/>
              <a:t>Cinquième niveau</a:t>
            </a:r>
            <a:endParaRPr lang="fr-FR" noProof="0" smtClean="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A692EE9-78C4-AB47-9E39-DEC56DA698E3}" type="slidenum">
              <a:rPr lang="fr-FR"/>
              <a:pPr>
                <a:defRPr/>
              </a:pPr>
              <a:t>‹N°›</a:t>
            </a:fld>
            <a:endParaRPr lang="fr-FR"/>
          </a:p>
        </p:txBody>
      </p:sp>
    </p:spTree>
    <p:extLst>
      <p:ext uri="{BB962C8B-B14F-4D97-AF65-F5344CB8AC3E}">
        <p14:creationId xmlns:p14="http://schemas.microsoft.com/office/powerpoint/2010/main" val="29104302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r-FR" dirty="0">
              <a:latin typeface="Calibri" charset="0"/>
            </a:endParaRPr>
          </a:p>
        </p:txBody>
      </p:sp>
      <p:sp>
        <p:nvSpPr>
          <p:cNvPr id="1741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40596A0-6D61-3B45-9D42-FB5825D6AA68}" type="slidenum">
              <a:rPr lang="fr-FR" sz="1200"/>
              <a:pPr eaLnBrk="1" hangingPunct="1"/>
              <a:t>1</a:t>
            </a:fld>
            <a:endParaRPr lang="fr-FR" sz="1200"/>
          </a:p>
        </p:txBody>
      </p:sp>
    </p:spTree>
    <p:extLst>
      <p:ext uri="{BB962C8B-B14F-4D97-AF65-F5344CB8AC3E}">
        <p14:creationId xmlns:p14="http://schemas.microsoft.com/office/powerpoint/2010/main" val="2130540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FA692EE9-78C4-AB47-9E39-DEC56DA698E3}" type="slidenum">
              <a:rPr lang="fr-FR" smtClean="0"/>
              <a:pPr>
                <a:defRPr/>
              </a:pPr>
              <a:t>10</a:t>
            </a:fld>
            <a:endParaRPr lang="fr-FR"/>
          </a:p>
        </p:txBody>
      </p:sp>
    </p:spTree>
    <p:extLst>
      <p:ext uri="{BB962C8B-B14F-4D97-AF65-F5344CB8AC3E}">
        <p14:creationId xmlns:p14="http://schemas.microsoft.com/office/powerpoint/2010/main" val="1230553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u="sng" dirty="0" smtClean="0">
                <a:latin typeface="Calibri" charset="0"/>
                <a:ea typeface="ＭＳ Ｐゴシック" charset="0"/>
                <a:cs typeface="ＭＳ Ｐゴシック" charset="0"/>
              </a:rPr>
              <a:t>Commentaires sur les priorités retenues </a:t>
            </a:r>
            <a:r>
              <a:rPr lang="fr-FR" dirty="0" smtClean="0">
                <a:latin typeface="Calibri" charset="0"/>
                <a:ea typeface="ＭＳ Ｐゴシック" charset="0"/>
                <a:cs typeface="ＭＳ Ｐゴシック" charset="0"/>
              </a:rPr>
              <a:t>: </a:t>
            </a:r>
          </a:p>
          <a:p>
            <a:pPr marL="174982" indent="-174982">
              <a:buFont typeface="Arial"/>
              <a:buChar char="•"/>
              <a:defRPr/>
            </a:pPr>
            <a:r>
              <a:rPr lang="fr-FR" dirty="0" smtClean="0">
                <a:latin typeface="Calibri" charset="0"/>
                <a:ea typeface="ＭＳ Ｐゴシック" charset="0"/>
                <a:cs typeface="ＭＳ Ｐゴシック" charset="0"/>
              </a:rPr>
              <a:t>Développement économique à 85 %, pas étonnant, il y a beaucoup à faire!</a:t>
            </a:r>
          </a:p>
          <a:p>
            <a:pPr marL="174982" indent="-174982">
              <a:buFont typeface="Arial"/>
              <a:buChar char="•"/>
              <a:defRPr/>
            </a:pPr>
            <a:r>
              <a:rPr lang="fr-FR" dirty="0" smtClean="0">
                <a:latin typeface="Calibri" charset="0"/>
                <a:ea typeface="ＭＳ Ｐゴシック" charset="0"/>
                <a:cs typeface="ＭＳ Ｐゴシック" charset="0"/>
              </a:rPr>
              <a:t>Développement touristique à 47 % : pas étonnant non plus</a:t>
            </a:r>
          </a:p>
          <a:p>
            <a:pPr marL="174982" indent="-174982">
              <a:buFont typeface="Arial"/>
              <a:buChar char="•"/>
              <a:defRPr/>
            </a:pPr>
            <a:r>
              <a:rPr lang="fr-FR" dirty="0" smtClean="0">
                <a:latin typeface="Calibri" charset="0"/>
                <a:ea typeface="ＭＳ Ｐゴシック" charset="0"/>
                <a:cs typeface="ＭＳ Ｐゴシック" charset="0"/>
              </a:rPr>
              <a:t>Le développement social à 34 % est une belle surprise, comme le secteur de la culture et du patrimoine à 37 %</a:t>
            </a:r>
          </a:p>
          <a:p>
            <a:pPr marL="174982" indent="-174982">
              <a:buFont typeface="Arial"/>
              <a:buChar char="•"/>
              <a:defRPr/>
            </a:pPr>
            <a:r>
              <a:rPr lang="fr-FR" dirty="0" smtClean="0">
                <a:latin typeface="Calibri" charset="0"/>
                <a:ea typeface="ＭＳ Ｐゴシック" charset="0"/>
                <a:cs typeface="ＭＳ Ｐゴシック" charset="0"/>
              </a:rPr>
              <a:t>Le développement rural à 50 % est questionnant. Nous savons que plusieurs de nos membres et municipalités notamment dévitalisées souhaitent des interventions spécifiques et adaptées à leurs réalités. </a:t>
            </a:r>
          </a:p>
          <a:p>
            <a:pPr marL="174982" indent="-174982">
              <a:buFont typeface="Arial"/>
              <a:buChar char="•"/>
              <a:defRPr/>
            </a:pPr>
            <a:r>
              <a:rPr lang="fr-FR" dirty="0" smtClean="0">
                <a:latin typeface="Calibri" charset="0"/>
                <a:ea typeface="ＭＳ Ｐゴシック" charset="0"/>
                <a:cs typeface="ＭＳ Ｐゴシック" charset="0"/>
              </a:rPr>
              <a:t>L’intention de favoriser les ententes sectorielles </a:t>
            </a:r>
            <a:r>
              <a:rPr lang="fr-FR" dirty="0" err="1" smtClean="0">
                <a:latin typeface="Calibri" charset="0"/>
                <a:ea typeface="ＭＳ Ｐゴシック" charset="0"/>
                <a:cs typeface="ＭＳ Ｐゴシック" charset="0"/>
              </a:rPr>
              <a:t>intermunicipales</a:t>
            </a:r>
            <a:r>
              <a:rPr lang="fr-FR" dirty="0" smtClean="0">
                <a:latin typeface="Calibri" charset="0"/>
                <a:ea typeface="ＭＳ Ｐゴシック" charset="0"/>
                <a:cs typeface="ＭＳ Ｐゴシック" charset="0"/>
              </a:rPr>
              <a:t> ainsi qu’avec le gouvernement à 58 % est à souligner. Cependant la majorité des libellés retrouvés sont conformes aux libellés de l’entente du FDT.</a:t>
            </a:r>
          </a:p>
        </p:txBody>
      </p:sp>
      <p:sp>
        <p:nvSpPr>
          <p:cNvPr id="4" name="Espace réservé du numéro de diapositive 3"/>
          <p:cNvSpPr>
            <a:spLocks noGrp="1"/>
          </p:cNvSpPr>
          <p:nvPr>
            <p:ph type="sldNum" sz="quarter" idx="10"/>
          </p:nvPr>
        </p:nvSpPr>
        <p:spPr/>
        <p:txBody>
          <a:bodyPr/>
          <a:lstStyle/>
          <a:p>
            <a:pPr>
              <a:defRPr/>
            </a:pPr>
            <a:fld id="{FA692EE9-78C4-AB47-9E39-DEC56DA698E3}" type="slidenum">
              <a:rPr lang="fr-FR" smtClean="0"/>
              <a:pPr>
                <a:defRPr/>
              </a:pPr>
              <a:t>11</a:t>
            </a:fld>
            <a:endParaRPr lang="fr-FR"/>
          </a:p>
        </p:txBody>
      </p:sp>
    </p:spTree>
    <p:extLst>
      <p:ext uri="{BB962C8B-B14F-4D97-AF65-F5344CB8AC3E}">
        <p14:creationId xmlns:p14="http://schemas.microsoft.com/office/powerpoint/2010/main" val="2989525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u="sng" dirty="0" smtClean="0">
                <a:latin typeface="Calibri" charset="0"/>
                <a:ea typeface="ＭＳ Ｐゴシック" charset="0"/>
                <a:cs typeface="ＭＳ Ｐゴシック" charset="0"/>
              </a:rPr>
              <a:t>Commentaires sur les priorités retenues </a:t>
            </a:r>
            <a:r>
              <a:rPr lang="fr-FR" dirty="0" smtClean="0">
                <a:latin typeface="Calibri" charset="0"/>
                <a:ea typeface="ＭＳ Ｐゴシック" charset="0"/>
                <a:cs typeface="ＭＳ Ｐゴシック" charset="0"/>
              </a:rPr>
              <a:t>: </a:t>
            </a:r>
          </a:p>
          <a:p>
            <a:pPr marL="174982" indent="-174982">
              <a:buFont typeface="Arial"/>
              <a:buChar char="•"/>
              <a:defRPr/>
            </a:pPr>
            <a:endParaRPr lang="fr-FR" dirty="0" smtClean="0">
              <a:latin typeface="Calibri" charset="0"/>
              <a:ea typeface="ＭＳ Ｐゴシック" charset="0"/>
              <a:cs typeface="ＭＳ Ｐゴシック" charset="0"/>
            </a:endParaRPr>
          </a:p>
          <a:p>
            <a:pPr marL="174982" indent="-174982">
              <a:buFont typeface="Arial"/>
              <a:buChar char="•"/>
              <a:defRPr/>
            </a:pPr>
            <a:r>
              <a:rPr lang="fr-FR" dirty="0" smtClean="0">
                <a:latin typeface="Calibri" charset="0"/>
                <a:ea typeface="ＭＳ Ｐゴシック" charset="0"/>
                <a:cs typeface="ＭＳ Ｐゴシック" charset="0"/>
              </a:rPr>
              <a:t>L’intention de favoriser les ententes sectorielles </a:t>
            </a:r>
            <a:r>
              <a:rPr lang="fr-FR" dirty="0" err="1" smtClean="0">
                <a:latin typeface="Calibri" charset="0"/>
                <a:ea typeface="ＭＳ Ｐゴシック" charset="0"/>
                <a:cs typeface="ＭＳ Ｐゴシック" charset="0"/>
              </a:rPr>
              <a:t>intermunicipales</a:t>
            </a:r>
            <a:r>
              <a:rPr lang="fr-FR" dirty="0" smtClean="0">
                <a:latin typeface="Calibri" charset="0"/>
                <a:ea typeface="ＭＳ Ｐゴシック" charset="0"/>
                <a:cs typeface="ＭＳ Ｐゴシック" charset="0"/>
              </a:rPr>
              <a:t> ainsi qu’avec le gouvernement à 58 % est à souligner. Cependant la majorité des libellés retrouvés sont conformes aux libellés de l’entente du FDT.</a:t>
            </a:r>
          </a:p>
          <a:p>
            <a:pPr marL="174982" indent="-174982">
              <a:buFont typeface="Arial"/>
              <a:buChar char="•"/>
              <a:defRPr/>
            </a:pPr>
            <a:r>
              <a:rPr lang="fr-FR" dirty="0" smtClean="0">
                <a:latin typeface="Calibri" charset="0"/>
                <a:ea typeface="ＭＳ Ｐゴシック" charset="0"/>
                <a:cs typeface="ＭＳ Ｐゴシック" charset="0"/>
              </a:rPr>
              <a:t>C’est la même chose pour le soutien à la mobilisation des communautés et aux projets structurants nommé par 74 % des MRC. </a:t>
            </a:r>
          </a:p>
          <a:p>
            <a:pPr marL="174982" indent="-174982">
              <a:buFont typeface="Arial"/>
              <a:buChar char="•"/>
              <a:defRPr/>
            </a:pPr>
            <a:r>
              <a:rPr lang="fr-FR" dirty="0" smtClean="0">
                <a:latin typeface="Calibri" charset="0"/>
                <a:ea typeface="ＭＳ Ｐゴシック" charset="0"/>
                <a:cs typeface="ＭＳ Ｐゴシック" charset="0"/>
              </a:rPr>
              <a:t>Libellé de l’entente et des documents des MRC : FDT, article 4d) « la mobilisation des communautés et le soutien à la réalisation de projets structurants pour améliorer les milieux de vie, notamment dans les domaines social, culturel, économique et environnemental ». </a:t>
            </a:r>
          </a:p>
          <a:p>
            <a:pPr marL="174982" indent="-174982">
              <a:buFont typeface="Arial"/>
              <a:buChar char="•"/>
              <a:defRPr/>
            </a:pPr>
            <a:r>
              <a:rPr lang="fr-FR" dirty="0" smtClean="0">
                <a:latin typeface="Calibri" charset="0"/>
                <a:ea typeface="ＭＳ Ｐゴシック" charset="0"/>
                <a:cs typeface="ＭＳ Ｐゴシック" charset="0"/>
              </a:rPr>
              <a:t>Il faudra voir ce que cela a voulu dire concrètement !</a:t>
            </a:r>
          </a:p>
          <a:p>
            <a:pPr>
              <a:buFont typeface="Arial"/>
              <a:buNone/>
              <a:defRPr/>
            </a:pPr>
            <a:endParaRPr lang="fr-FR" dirty="0" smtClean="0">
              <a:latin typeface="Calibri" charset="0"/>
              <a:ea typeface="ＭＳ Ｐゴシック" charset="0"/>
              <a:cs typeface="ＭＳ Ｐゴシック" charset="0"/>
            </a:endParaRPr>
          </a:p>
          <a:p>
            <a:pPr>
              <a:buFont typeface="Arial"/>
              <a:buNone/>
              <a:defRPr/>
            </a:pPr>
            <a:r>
              <a:rPr lang="fr-FR" dirty="0" smtClean="0">
                <a:latin typeface="Calibri" charset="0"/>
                <a:ea typeface="ＭＳ Ｐゴシック" charset="0"/>
                <a:cs typeface="ＭＳ Ｐゴシック" charset="0"/>
              </a:rPr>
              <a:t>Voilà un portait de l’an UN ! </a:t>
            </a:r>
          </a:p>
        </p:txBody>
      </p:sp>
      <p:sp>
        <p:nvSpPr>
          <p:cNvPr id="4" name="Espace réservé du numéro de diapositive 3"/>
          <p:cNvSpPr>
            <a:spLocks noGrp="1"/>
          </p:cNvSpPr>
          <p:nvPr>
            <p:ph type="sldNum" sz="quarter" idx="10"/>
          </p:nvPr>
        </p:nvSpPr>
        <p:spPr/>
        <p:txBody>
          <a:bodyPr/>
          <a:lstStyle/>
          <a:p>
            <a:pPr>
              <a:defRPr/>
            </a:pPr>
            <a:fld id="{FA692EE9-78C4-AB47-9E39-DEC56DA698E3}" type="slidenum">
              <a:rPr lang="fr-FR" smtClean="0"/>
              <a:pPr>
                <a:defRPr/>
              </a:pPr>
              <a:t>12</a:t>
            </a:fld>
            <a:endParaRPr lang="fr-FR"/>
          </a:p>
        </p:txBody>
      </p:sp>
    </p:spTree>
    <p:extLst>
      <p:ext uri="{BB962C8B-B14F-4D97-AF65-F5344CB8AC3E}">
        <p14:creationId xmlns:p14="http://schemas.microsoft.com/office/powerpoint/2010/main" val="3549937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spcBef>
                <a:spcPct val="0"/>
              </a:spcBef>
            </a:pPr>
            <a:r>
              <a:rPr lang="fr-FR" sz="1000" b="1" u="sng" dirty="0" smtClean="0"/>
              <a:t>FQM :  1</a:t>
            </a:r>
            <a:r>
              <a:rPr lang="fr-FR" sz="1000" b="1" u="sng" baseline="30000" dirty="0" smtClean="0"/>
              <a:t>er</a:t>
            </a:r>
            <a:r>
              <a:rPr lang="fr-FR" sz="1000" b="1" u="sng" dirty="0" smtClean="0"/>
              <a:t> Rendez-vous du Développement</a:t>
            </a:r>
            <a:r>
              <a:rPr lang="fr-FR" sz="1000" b="1" u="sng" baseline="0" dirty="0" smtClean="0"/>
              <a:t> local et régional / </a:t>
            </a:r>
            <a:r>
              <a:rPr lang="fr-CA" sz="1000" b="1" u="sng" kern="1200" dirty="0" smtClean="0">
                <a:solidFill>
                  <a:schemeClr val="tx1"/>
                </a:solidFill>
                <a:effectLst/>
                <a:latin typeface="+mn-lt"/>
                <a:ea typeface="ＭＳ Ｐゴシック" charset="0"/>
                <a:cs typeface="ＭＳ Ｐゴシック" charset="0"/>
              </a:rPr>
              <a:t>Bilan des grands défis  identifiés par les participants </a:t>
            </a:r>
            <a:r>
              <a:rPr lang="fr-CA" sz="1000" b="1" kern="1200" dirty="0" smtClean="0">
                <a:solidFill>
                  <a:schemeClr val="tx1"/>
                </a:solidFill>
                <a:effectLst/>
                <a:latin typeface="+mn-lt"/>
                <a:ea typeface="ＭＳ Ｐゴシック" charset="0"/>
                <a:cs typeface="ＭＳ Ｐゴシック" charset="0"/>
              </a:rPr>
              <a:t> </a:t>
            </a:r>
            <a:endParaRPr lang="fr-CA" sz="1000" kern="1200" dirty="0" smtClean="0">
              <a:solidFill>
                <a:schemeClr val="tx1"/>
              </a:solidFill>
              <a:effectLst/>
              <a:latin typeface="+mn-lt"/>
              <a:ea typeface="ＭＳ Ｐゴシック" charset="0"/>
              <a:cs typeface="ＭＳ Ｐゴシック" charset="0"/>
            </a:endParaRPr>
          </a:p>
          <a:p>
            <a:r>
              <a:rPr lang="fr-CA" sz="1000" b="1" kern="1200" dirty="0" smtClean="0">
                <a:solidFill>
                  <a:schemeClr val="tx1"/>
                </a:solidFill>
                <a:effectLst/>
                <a:latin typeface="+mn-lt"/>
                <a:ea typeface="ＭＳ Ｐゴシック" charset="0"/>
                <a:cs typeface="ＭＳ Ｐゴシック" charset="0"/>
              </a:rPr>
              <a:t>Communication</a:t>
            </a:r>
            <a:endParaRPr lang="fr-CA" sz="1000" kern="1200" dirty="0" smtClean="0">
              <a:solidFill>
                <a:schemeClr val="tx1"/>
              </a:solidFill>
              <a:effectLst/>
              <a:latin typeface="+mn-lt"/>
              <a:ea typeface="ＭＳ Ｐゴシック" charset="0"/>
              <a:cs typeface="ＭＳ Ｐゴシック" charset="0"/>
            </a:endParaRPr>
          </a:p>
          <a:p>
            <a:pPr lvl="1"/>
            <a:r>
              <a:rPr lang="fr-CA" sz="1000" kern="1200" dirty="0" smtClean="0">
                <a:solidFill>
                  <a:schemeClr val="tx1"/>
                </a:solidFill>
                <a:effectLst/>
                <a:latin typeface="+mn-lt"/>
                <a:ea typeface="ＭＳ Ｐゴシック" charset="0"/>
                <a:cs typeface="+mn-cs"/>
              </a:rPr>
              <a:t>Le </a:t>
            </a:r>
            <a:r>
              <a:rPr lang="fr-CA" sz="1000" i="1" kern="1200" dirty="0" smtClean="0">
                <a:solidFill>
                  <a:schemeClr val="tx1"/>
                </a:solidFill>
                <a:effectLst/>
                <a:latin typeface="+mn-lt"/>
                <a:ea typeface="ＭＳ Ｐゴシック" charset="0"/>
                <a:cs typeface="+mn-cs"/>
              </a:rPr>
              <a:t>label</a:t>
            </a:r>
            <a:r>
              <a:rPr lang="fr-CA" sz="1000" kern="1200" dirty="0" smtClean="0">
                <a:solidFill>
                  <a:schemeClr val="tx1"/>
                </a:solidFill>
                <a:effectLst/>
                <a:latin typeface="+mn-lt"/>
                <a:ea typeface="ＭＳ Ｐゴシック" charset="0"/>
                <a:cs typeface="+mn-cs"/>
              </a:rPr>
              <a:t> CLD n’existe plus / L’effet pervers de la fin du mur-à-mur / Les promoteurs ne s’y retrouvent plus</a:t>
            </a:r>
            <a:r>
              <a:rPr lang="fr-CA" sz="1000" b="1" kern="1200" dirty="0" smtClean="0">
                <a:solidFill>
                  <a:schemeClr val="tx1"/>
                </a:solidFill>
                <a:effectLst/>
                <a:latin typeface="+mn-lt"/>
                <a:ea typeface="ＭＳ Ｐゴシック" charset="0"/>
                <a:cs typeface="+mn-cs"/>
              </a:rPr>
              <a:t> </a:t>
            </a:r>
            <a:endParaRPr lang="fr-CA" sz="1000" kern="1200" dirty="0" smtClean="0">
              <a:solidFill>
                <a:schemeClr val="tx1"/>
              </a:solidFill>
              <a:effectLst/>
              <a:latin typeface="+mn-lt"/>
              <a:ea typeface="ＭＳ Ｐゴシック" charset="0"/>
              <a:cs typeface="+mn-cs"/>
            </a:endParaRPr>
          </a:p>
          <a:p>
            <a:r>
              <a:rPr lang="fr-CA" sz="1000" b="1" kern="1200" dirty="0" smtClean="0">
                <a:solidFill>
                  <a:schemeClr val="tx1"/>
                </a:solidFill>
                <a:effectLst/>
                <a:latin typeface="+mn-lt"/>
                <a:ea typeface="ＭＳ Ｐゴシック" charset="0"/>
                <a:cs typeface="ＭＳ Ｐゴシック" charset="0"/>
              </a:rPr>
              <a:t>Formation</a:t>
            </a:r>
            <a:endParaRPr lang="fr-CA" sz="1000" kern="1200" dirty="0" smtClean="0">
              <a:solidFill>
                <a:schemeClr val="tx1"/>
              </a:solidFill>
              <a:effectLst/>
              <a:latin typeface="+mn-lt"/>
              <a:ea typeface="ＭＳ Ｐゴシック" charset="0"/>
              <a:cs typeface="ＭＳ Ｐゴシック" charset="0"/>
            </a:endParaRPr>
          </a:p>
          <a:p>
            <a:pPr lvl="1"/>
            <a:r>
              <a:rPr lang="fr-CA" sz="1000" kern="1200" dirty="0" smtClean="0">
                <a:solidFill>
                  <a:schemeClr val="tx1"/>
                </a:solidFill>
                <a:effectLst/>
                <a:latin typeface="+mn-lt"/>
                <a:ea typeface="ＭＳ Ｐゴシック" charset="0"/>
                <a:cs typeface="+mn-cs"/>
              </a:rPr>
              <a:t>Les besoins en matière de formation en développement économique sont importants : Formation pour les élus à ces nouvelles responsabilités ainsi qu’aux gestionnaires et professionnels des MRC. Également</a:t>
            </a:r>
            <a:r>
              <a:rPr lang="fr-CA" sz="1000" kern="1200" baseline="0" dirty="0" smtClean="0">
                <a:solidFill>
                  <a:schemeClr val="tx1"/>
                </a:solidFill>
                <a:effectLst/>
                <a:latin typeface="+mn-lt"/>
                <a:ea typeface="ＭＳ Ｐゴシック" charset="0"/>
                <a:cs typeface="+mn-cs"/>
              </a:rPr>
              <a:t> en e</a:t>
            </a:r>
            <a:r>
              <a:rPr lang="fr-CA" sz="1000" kern="1200" dirty="0" smtClean="0">
                <a:solidFill>
                  <a:schemeClr val="tx1"/>
                </a:solidFill>
                <a:effectLst/>
                <a:latin typeface="+mn-lt"/>
                <a:ea typeface="ＭＳ Ｐゴシック" charset="0"/>
                <a:cs typeface="+mn-cs"/>
              </a:rPr>
              <a:t>n planification, mobilisation, démarche, etc.</a:t>
            </a:r>
          </a:p>
          <a:p>
            <a:r>
              <a:rPr lang="fr-CA" sz="1000" b="1" kern="1200" dirty="0" smtClean="0">
                <a:solidFill>
                  <a:schemeClr val="tx1"/>
                </a:solidFill>
                <a:effectLst/>
                <a:latin typeface="+mn-lt"/>
                <a:ea typeface="ＭＳ Ｐゴシック" charset="0"/>
                <a:cs typeface="ＭＳ Ｐゴシック" charset="0"/>
              </a:rPr>
              <a:t>Efficience-impact </a:t>
            </a:r>
            <a:endParaRPr lang="fr-CA" sz="1000" kern="1200" dirty="0" smtClean="0">
              <a:solidFill>
                <a:schemeClr val="tx1"/>
              </a:solidFill>
              <a:effectLst/>
              <a:latin typeface="+mn-lt"/>
              <a:ea typeface="ＭＳ Ｐゴシック" charset="0"/>
              <a:cs typeface="ＭＳ Ｐゴシック" charset="0"/>
            </a:endParaRPr>
          </a:p>
          <a:p>
            <a:pPr lvl="1"/>
            <a:r>
              <a:rPr lang="fr-CA" sz="1000" kern="1200" dirty="0" smtClean="0">
                <a:solidFill>
                  <a:schemeClr val="tx1"/>
                </a:solidFill>
                <a:effectLst/>
                <a:latin typeface="+mn-lt"/>
                <a:ea typeface="ＭＳ Ｐゴシック" charset="0"/>
                <a:cs typeface="+mn-cs"/>
              </a:rPr>
              <a:t>Être performant avec peu de moyen / Allègement règlementaire / Formation</a:t>
            </a:r>
          </a:p>
          <a:p>
            <a:r>
              <a:rPr lang="fr-CA" sz="1000" b="1" kern="1200" dirty="0" smtClean="0">
                <a:solidFill>
                  <a:srgbClr val="FF0000"/>
                </a:solidFill>
                <a:effectLst>
                  <a:outerShdw blurRad="38100" dist="38100" dir="2700000" algn="tl">
                    <a:srgbClr val="000000">
                      <a:alpha val="43137"/>
                    </a:srgbClr>
                  </a:outerShdw>
                </a:effectLst>
                <a:latin typeface="+mn-lt"/>
                <a:ea typeface="ＭＳ Ｐゴシック" charset="0"/>
                <a:cs typeface="ＭＳ Ｐゴシック" charset="0"/>
              </a:rPr>
              <a:t>Concertation </a:t>
            </a:r>
            <a:r>
              <a:rPr lang="fr-CA" sz="1000" b="1" kern="1200" dirty="0" smtClean="0">
                <a:solidFill>
                  <a:srgbClr val="FF0000"/>
                </a:solidFill>
                <a:effectLst>
                  <a:outerShdw blurRad="38100" dist="38100" dir="2700000" algn="tl">
                    <a:srgbClr val="000000">
                      <a:alpha val="43137"/>
                    </a:srgbClr>
                  </a:outerShdw>
                </a:effectLst>
                <a:latin typeface="+mn-lt"/>
                <a:ea typeface="ＭＳ Ｐゴシック" charset="0"/>
                <a:cs typeface="ＭＳ Ｐゴシック" charset="0"/>
              </a:rPr>
              <a:t>(74%)</a:t>
            </a:r>
            <a:endParaRPr lang="fr-CA" sz="1000" kern="1200" dirty="0" smtClean="0">
              <a:solidFill>
                <a:srgbClr val="FF0000"/>
              </a:solidFill>
              <a:effectLst>
                <a:outerShdw blurRad="38100" dist="38100" dir="2700000" algn="tl">
                  <a:srgbClr val="000000">
                    <a:alpha val="43137"/>
                  </a:srgbClr>
                </a:outerShdw>
              </a:effectLst>
              <a:latin typeface="+mn-lt"/>
              <a:ea typeface="ＭＳ Ｐゴシック" charset="0"/>
              <a:cs typeface="ＭＳ Ｐゴシック" charset="0"/>
            </a:endParaRPr>
          </a:p>
          <a:p>
            <a:pPr lvl="1"/>
            <a:r>
              <a:rPr lang="fr-CA" sz="1000" kern="1200" dirty="0" smtClean="0">
                <a:solidFill>
                  <a:srgbClr val="FF0000"/>
                </a:solidFill>
                <a:effectLst/>
                <a:latin typeface="+mn-lt"/>
                <a:ea typeface="ＭＳ Ｐゴシック" charset="0"/>
                <a:cs typeface="+mn-cs"/>
              </a:rPr>
              <a:t>La disparition du pallier régional se fait sentir / Impératif de briser les silos / Développer le « travailler ensemble »</a:t>
            </a:r>
          </a:p>
          <a:p>
            <a:r>
              <a:rPr lang="fr-CA" sz="1000" b="1" kern="1200" dirty="0" smtClean="0">
                <a:solidFill>
                  <a:schemeClr val="tx1"/>
                </a:solidFill>
                <a:effectLst/>
                <a:latin typeface="+mn-lt"/>
                <a:ea typeface="ＭＳ Ｐゴシック" charset="0"/>
                <a:cs typeface="ＭＳ Ｐゴシック" charset="0"/>
              </a:rPr>
              <a:t>Gouvernance (15%)</a:t>
            </a:r>
            <a:endParaRPr lang="fr-CA" sz="1000" kern="1200" dirty="0" smtClean="0">
              <a:solidFill>
                <a:schemeClr val="tx1"/>
              </a:solidFill>
              <a:effectLst/>
              <a:latin typeface="+mn-lt"/>
              <a:ea typeface="ＭＳ Ｐゴシック" charset="0"/>
              <a:cs typeface="ＭＳ Ｐゴシック" charset="0"/>
            </a:endParaRPr>
          </a:p>
          <a:p>
            <a:pPr lvl="1"/>
            <a:r>
              <a:rPr lang="fr-CA" sz="1000" kern="1200" dirty="0" smtClean="0">
                <a:solidFill>
                  <a:schemeClr val="tx1"/>
                </a:solidFill>
                <a:effectLst/>
                <a:latin typeface="+mn-lt"/>
                <a:ea typeface="ＭＳ Ｐゴシック" charset="0"/>
                <a:cs typeface="+mn-cs"/>
              </a:rPr>
              <a:t>Vision partagée du développement économique / Vision à long terme du développement du territoire</a:t>
            </a:r>
          </a:p>
          <a:p>
            <a:pPr lvl="1"/>
            <a:r>
              <a:rPr lang="fr-CA" sz="1000" kern="1200" dirty="0" smtClean="0">
                <a:solidFill>
                  <a:schemeClr val="tx1"/>
                </a:solidFill>
                <a:effectLst/>
                <a:latin typeface="+mn-lt"/>
                <a:ea typeface="ＭＳ Ｐゴシック" charset="0"/>
                <a:cs typeface="+mn-cs"/>
              </a:rPr>
              <a:t>Revoir la gouvernance au sein du conseil des maires /</a:t>
            </a:r>
            <a:r>
              <a:rPr lang="fr-CA" sz="1000" kern="1200" baseline="0" dirty="0" smtClean="0">
                <a:solidFill>
                  <a:schemeClr val="tx1"/>
                </a:solidFill>
                <a:effectLst/>
                <a:latin typeface="+mn-lt"/>
                <a:ea typeface="ＭＳ Ｐゴシック" charset="0"/>
                <a:cs typeface="+mn-cs"/>
              </a:rPr>
              <a:t> </a:t>
            </a:r>
            <a:r>
              <a:rPr lang="fr-CA" sz="1000" kern="1200" dirty="0" smtClean="0">
                <a:solidFill>
                  <a:schemeClr val="tx1"/>
                </a:solidFill>
                <a:effectLst/>
                <a:latin typeface="+mn-lt"/>
                <a:ea typeface="ＭＳ Ｐゴシック" charset="0"/>
                <a:cs typeface="+mn-cs"/>
              </a:rPr>
              <a:t>Revoir la relation entre la MRC et les municipalités et également avec la société civile / S’assurer d’une saine distance entre le politique et le développement économique</a:t>
            </a:r>
          </a:p>
          <a:p>
            <a:r>
              <a:rPr lang="fr-CA" sz="1000" b="1" kern="1200" dirty="0" smtClean="0">
                <a:solidFill>
                  <a:schemeClr val="tx1"/>
                </a:solidFill>
                <a:effectLst/>
                <a:latin typeface="+mn-lt"/>
                <a:ea typeface="ＭＳ Ｐゴシック" charset="0"/>
                <a:cs typeface="ＭＳ Ｐゴシック" charset="0"/>
              </a:rPr>
              <a:t>Enjeux </a:t>
            </a:r>
            <a:r>
              <a:rPr lang="fr-CA" sz="1000" b="1" kern="1200" dirty="0" smtClean="0">
                <a:solidFill>
                  <a:schemeClr val="tx1"/>
                </a:solidFill>
                <a:effectLst/>
                <a:latin typeface="+mn-lt"/>
                <a:ea typeface="ＭＳ Ｐゴシック" charset="0"/>
                <a:cs typeface="ＭＳ Ｐゴシック" charset="0"/>
              </a:rPr>
              <a:t>socio-économiques (30%)</a:t>
            </a:r>
            <a:endParaRPr lang="fr-CA" sz="1000" kern="1200" dirty="0" smtClean="0">
              <a:solidFill>
                <a:schemeClr val="tx1"/>
              </a:solidFill>
              <a:effectLst/>
              <a:latin typeface="+mn-lt"/>
              <a:ea typeface="ＭＳ Ｐゴシック" charset="0"/>
              <a:cs typeface="ＭＳ Ｐゴシック" charset="0"/>
            </a:endParaRPr>
          </a:p>
          <a:p>
            <a:pPr lvl="1"/>
            <a:r>
              <a:rPr lang="fr-CA" sz="1000" kern="1200" dirty="0" smtClean="0">
                <a:solidFill>
                  <a:schemeClr val="tx1"/>
                </a:solidFill>
                <a:effectLst/>
                <a:latin typeface="+mn-lt"/>
                <a:ea typeface="ＭＳ Ｐゴシック" charset="0"/>
                <a:cs typeface="+mn-cs"/>
              </a:rPr>
              <a:t>Main d’œuvre / Climat des affaires / Attractions et rétention / Qualité de vie et services de proximité</a:t>
            </a:r>
          </a:p>
        </p:txBody>
      </p:sp>
      <p:sp>
        <p:nvSpPr>
          <p:cNvPr id="4" name="Espace réservé du numéro de diapositive 3"/>
          <p:cNvSpPr>
            <a:spLocks noGrp="1"/>
          </p:cNvSpPr>
          <p:nvPr>
            <p:ph type="sldNum" sz="quarter" idx="10"/>
          </p:nvPr>
        </p:nvSpPr>
        <p:spPr/>
        <p:txBody>
          <a:bodyPr/>
          <a:lstStyle/>
          <a:p>
            <a:pPr>
              <a:defRPr/>
            </a:pPr>
            <a:fld id="{FA692EE9-78C4-AB47-9E39-DEC56DA698E3}" type="slidenum">
              <a:rPr lang="fr-FR" smtClean="0"/>
              <a:pPr>
                <a:defRPr/>
              </a:pPr>
              <a:t>13</a:t>
            </a:fld>
            <a:endParaRPr lang="fr-FR"/>
          </a:p>
        </p:txBody>
      </p:sp>
    </p:spTree>
    <p:extLst>
      <p:ext uri="{BB962C8B-B14F-4D97-AF65-F5344CB8AC3E}">
        <p14:creationId xmlns:p14="http://schemas.microsoft.com/office/powerpoint/2010/main" val="284690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000" b="1" i="1" u="sng" kern="1200" dirty="0" smtClean="0">
                <a:solidFill>
                  <a:schemeClr val="tx1"/>
                </a:solidFill>
                <a:effectLst/>
                <a:latin typeface="+mn-lt"/>
                <a:ea typeface="ＭＳ Ｐゴシック" charset="0"/>
                <a:cs typeface="ＭＳ Ｐゴシック" charset="0"/>
              </a:rPr>
              <a:t>Compétences</a:t>
            </a:r>
            <a:r>
              <a:rPr lang="fr-CA" sz="1000" b="0" i="0" u="none" kern="1200" baseline="0" dirty="0" smtClean="0">
                <a:solidFill>
                  <a:schemeClr val="tx1"/>
                </a:solidFill>
                <a:effectLst/>
                <a:latin typeface="+mn-lt"/>
                <a:ea typeface="ＭＳ Ｐゴシック" charset="0"/>
                <a:cs typeface="ＭＳ Ｐゴシック" charset="0"/>
              </a:rPr>
              <a:t> : </a:t>
            </a:r>
          </a:p>
          <a:p>
            <a:r>
              <a:rPr lang="fr-CA" sz="1000" b="0" i="0" u="none" kern="1200" baseline="0" dirty="0" smtClean="0">
                <a:solidFill>
                  <a:schemeClr val="tx1"/>
                </a:solidFill>
                <a:effectLst/>
                <a:latin typeface="+mn-lt"/>
                <a:ea typeface="ＭＳ Ｐゴシック" charset="0"/>
                <a:cs typeface="ＭＳ Ｐゴシック" charset="0"/>
              </a:rPr>
              <a:t>1- </a:t>
            </a:r>
            <a:r>
              <a:rPr lang="fr-CA" sz="1000" b="1" kern="1200" dirty="0" smtClean="0">
                <a:solidFill>
                  <a:schemeClr val="tx1"/>
                </a:solidFill>
                <a:effectLst/>
                <a:latin typeface="+mn-lt"/>
                <a:ea typeface="ＭＳ Ｐゴシック" charset="0"/>
                <a:cs typeface="ＭＳ Ｐゴシック" charset="0"/>
              </a:rPr>
              <a:t>Formation</a:t>
            </a:r>
            <a:endParaRPr lang="fr-CA" sz="1000" kern="1200" dirty="0" smtClean="0">
              <a:solidFill>
                <a:schemeClr val="tx1"/>
              </a:solidFill>
              <a:effectLst/>
              <a:latin typeface="+mn-lt"/>
              <a:ea typeface="ＭＳ Ｐゴシック" charset="0"/>
              <a:cs typeface="ＭＳ Ｐゴシック" charset="0"/>
            </a:endParaRPr>
          </a:p>
          <a:p>
            <a:pPr lvl="1"/>
            <a:r>
              <a:rPr lang="fr-FR" sz="1000" kern="1200" dirty="0" smtClean="0">
                <a:solidFill>
                  <a:schemeClr val="tx1"/>
                </a:solidFill>
                <a:effectLst/>
                <a:latin typeface="+mn-lt"/>
                <a:ea typeface="ＭＳ Ｐゴシック" charset="0"/>
                <a:cs typeface="+mn-cs"/>
              </a:rPr>
              <a:t>Rôles et responsabilités</a:t>
            </a:r>
            <a:endParaRPr lang="fr-CA" sz="1000" kern="1200" dirty="0" smtClean="0">
              <a:solidFill>
                <a:schemeClr val="tx1"/>
              </a:solidFill>
              <a:effectLst/>
              <a:latin typeface="+mn-lt"/>
              <a:ea typeface="ＭＳ Ｐゴシック" charset="0"/>
              <a:cs typeface="+mn-cs"/>
            </a:endParaRPr>
          </a:p>
          <a:p>
            <a:pPr lvl="1"/>
            <a:r>
              <a:rPr lang="fr-FR" sz="1000" kern="1200" dirty="0" smtClean="0">
                <a:solidFill>
                  <a:schemeClr val="tx1"/>
                </a:solidFill>
                <a:effectLst/>
                <a:latin typeface="+mn-lt"/>
                <a:ea typeface="ＭＳ Ｐゴシック" charset="0"/>
                <a:cs typeface="+mn-cs"/>
              </a:rPr>
              <a:t>Développement local et régional</a:t>
            </a:r>
            <a:endParaRPr lang="fr-CA" sz="1000" kern="1200" dirty="0" smtClean="0">
              <a:solidFill>
                <a:schemeClr val="tx1"/>
              </a:solidFill>
              <a:effectLst/>
              <a:latin typeface="+mn-lt"/>
              <a:ea typeface="ＭＳ Ｐゴシック" charset="0"/>
              <a:cs typeface="+mn-cs"/>
            </a:endParaRPr>
          </a:p>
          <a:p>
            <a:pPr lvl="1"/>
            <a:r>
              <a:rPr lang="fr-FR" sz="1000" kern="1200" dirty="0" smtClean="0">
                <a:solidFill>
                  <a:schemeClr val="tx1"/>
                </a:solidFill>
                <a:effectLst/>
                <a:latin typeface="+mn-lt"/>
                <a:ea typeface="ＭＳ Ｐゴシック" charset="0"/>
                <a:cs typeface="+mn-cs"/>
              </a:rPr>
              <a:t>Démarche de planification territoriale et de mobilisation citoyenne</a:t>
            </a:r>
            <a:r>
              <a:rPr lang="fr-CA" sz="1000" b="1" kern="1200" dirty="0" smtClean="0">
                <a:solidFill>
                  <a:schemeClr val="tx1"/>
                </a:solidFill>
                <a:effectLst/>
                <a:latin typeface="+mn-lt"/>
                <a:ea typeface="ＭＳ Ｐゴシック" charset="0"/>
                <a:cs typeface="+mn-cs"/>
              </a:rPr>
              <a:t> </a:t>
            </a:r>
            <a:endParaRPr lang="fr-CA" sz="1000" kern="1200" dirty="0" smtClean="0">
              <a:solidFill>
                <a:schemeClr val="tx1"/>
              </a:solidFill>
              <a:effectLst/>
              <a:latin typeface="+mn-lt"/>
              <a:ea typeface="ＭＳ Ｐゴシック" charset="0"/>
              <a:cs typeface="+mn-cs"/>
            </a:endParaRPr>
          </a:p>
          <a:p>
            <a:pPr lvl="0"/>
            <a:r>
              <a:rPr lang="fr-CA" sz="1000" b="1" kern="1200" dirty="0" smtClean="0">
                <a:solidFill>
                  <a:schemeClr val="tx1"/>
                </a:solidFill>
                <a:effectLst/>
                <a:latin typeface="+mn-lt"/>
                <a:ea typeface="ＭＳ Ｐゴシック" charset="0"/>
                <a:cs typeface="+mn-cs"/>
              </a:rPr>
              <a:t>2- R&amp;D en développement territorial et économique</a:t>
            </a:r>
            <a:endParaRPr lang="fr-CA" sz="1000" kern="1200" dirty="0" smtClean="0">
              <a:solidFill>
                <a:schemeClr val="tx1"/>
              </a:solidFill>
              <a:effectLst/>
              <a:latin typeface="+mn-lt"/>
              <a:ea typeface="ＭＳ Ｐゴシック" charset="0"/>
              <a:cs typeface="+mn-cs"/>
            </a:endParaRPr>
          </a:p>
          <a:p>
            <a:pPr lvl="1"/>
            <a:r>
              <a:rPr lang="fr-CA" sz="1000" kern="1200" dirty="0" smtClean="0">
                <a:solidFill>
                  <a:schemeClr val="tx1"/>
                </a:solidFill>
                <a:effectLst/>
                <a:latin typeface="+mn-lt"/>
                <a:ea typeface="ＭＳ Ｐゴシック" charset="0"/>
                <a:cs typeface="+mn-cs"/>
              </a:rPr>
              <a:t>Outils, processus </a:t>
            </a:r>
          </a:p>
          <a:p>
            <a:pPr lvl="1"/>
            <a:r>
              <a:rPr lang="fr-CA" sz="1000" kern="1200" dirty="0" smtClean="0">
                <a:solidFill>
                  <a:schemeClr val="tx1"/>
                </a:solidFill>
                <a:effectLst/>
                <a:latin typeface="+mn-lt"/>
                <a:ea typeface="ＭＳ Ｐゴシック" charset="0"/>
                <a:cs typeface="+mn-cs"/>
              </a:rPr>
              <a:t>Transfert et partage de connaissance / Mise en place d’une communauté de pratique</a:t>
            </a:r>
          </a:p>
          <a:p>
            <a:r>
              <a:rPr lang="fr-CA" sz="1000" b="1" i="1" u="sng" kern="1200" dirty="0" smtClean="0">
                <a:solidFill>
                  <a:schemeClr val="tx1"/>
                </a:solidFill>
                <a:effectLst/>
                <a:latin typeface="+mn-lt"/>
                <a:ea typeface="ＭＳ Ｐゴシック" charset="0"/>
                <a:cs typeface="ＭＳ Ｐゴシック" charset="0"/>
              </a:rPr>
              <a:t>Processus</a:t>
            </a:r>
            <a:r>
              <a:rPr lang="fr-CA" sz="1000" b="1" i="1" u="sng" kern="1200" baseline="0" dirty="0" smtClean="0">
                <a:solidFill>
                  <a:schemeClr val="tx1"/>
                </a:solidFill>
                <a:effectLst/>
                <a:latin typeface="+mn-lt"/>
                <a:ea typeface="ＭＳ Ｐゴシック" charset="0"/>
                <a:cs typeface="ＭＳ Ｐゴシック" charset="0"/>
              </a:rPr>
              <a:t> /</a:t>
            </a:r>
            <a:r>
              <a:rPr lang="fr-CA" sz="1000" b="1" u="sng" kern="1200" dirty="0" smtClean="0">
                <a:solidFill>
                  <a:schemeClr val="tx1"/>
                </a:solidFill>
                <a:effectLst/>
                <a:latin typeface="+mn-lt"/>
                <a:ea typeface="ＭＳ Ｐゴシック" charset="0"/>
                <a:cs typeface="ＭＳ Ｐゴシック" charset="0"/>
              </a:rPr>
              <a:t>Planification</a:t>
            </a:r>
            <a:endParaRPr lang="fr-CA" sz="1000" u="sng" kern="1200" dirty="0" smtClean="0">
              <a:solidFill>
                <a:schemeClr val="tx1"/>
              </a:solidFill>
              <a:effectLst/>
              <a:latin typeface="+mn-lt"/>
              <a:ea typeface="ＭＳ Ｐゴシック" charset="0"/>
              <a:cs typeface="ＭＳ Ｐゴシック" charset="0"/>
            </a:endParaRPr>
          </a:p>
          <a:p>
            <a:pPr lvl="1"/>
            <a:r>
              <a:rPr lang="fr-CA" sz="1000" kern="1200" dirty="0" smtClean="0">
                <a:solidFill>
                  <a:schemeClr val="tx1"/>
                </a:solidFill>
                <a:effectLst/>
                <a:latin typeface="+mn-lt"/>
                <a:ea typeface="ＭＳ Ｐゴシック" charset="0"/>
                <a:cs typeface="+mn-cs"/>
              </a:rPr>
              <a:t>V</a:t>
            </a:r>
            <a:r>
              <a:rPr lang="fr-FR" sz="1000" kern="1200" dirty="0" err="1" smtClean="0">
                <a:solidFill>
                  <a:schemeClr val="tx1"/>
                </a:solidFill>
                <a:effectLst/>
                <a:latin typeface="+mn-lt"/>
                <a:ea typeface="ＭＳ Ｐゴシック" charset="0"/>
                <a:cs typeface="+mn-cs"/>
              </a:rPr>
              <a:t>ision</a:t>
            </a:r>
            <a:r>
              <a:rPr lang="fr-FR" sz="1000" kern="1200" dirty="0" smtClean="0">
                <a:solidFill>
                  <a:schemeClr val="tx1"/>
                </a:solidFill>
                <a:effectLst/>
                <a:latin typeface="+mn-lt"/>
                <a:ea typeface="ＭＳ Ｐゴシック" charset="0"/>
                <a:cs typeface="+mn-cs"/>
              </a:rPr>
              <a:t> commune / Cohérence des actions et interventions</a:t>
            </a:r>
            <a:endParaRPr lang="fr-CA" sz="1000" kern="1200" dirty="0" smtClean="0">
              <a:solidFill>
                <a:schemeClr val="tx1"/>
              </a:solidFill>
              <a:effectLst/>
              <a:latin typeface="+mn-lt"/>
              <a:ea typeface="ＭＳ Ｐゴシック" charset="0"/>
              <a:cs typeface="+mn-cs"/>
            </a:endParaRPr>
          </a:p>
          <a:p>
            <a:pPr lvl="1"/>
            <a:r>
              <a:rPr lang="fr-FR" sz="1000" kern="1200" dirty="0" smtClean="0">
                <a:solidFill>
                  <a:schemeClr val="tx1"/>
                </a:solidFill>
                <a:effectLst/>
                <a:latin typeface="+mn-lt"/>
                <a:ea typeface="ＭＳ Ｐゴシック" charset="0"/>
                <a:cs typeface="+mn-cs"/>
              </a:rPr>
              <a:t>Efficience-efficacité</a:t>
            </a:r>
            <a:endParaRPr lang="fr-CA" sz="1000" kern="1200" dirty="0" smtClean="0">
              <a:solidFill>
                <a:schemeClr val="tx1"/>
              </a:solidFill>
              <a:effectLst/>
              <a:latin typeface="+mn-lt"/>
              <a:ea typeface="ＭＳ Ｐゴシック" charset="0"/>
              <a:cs typeface="+mn-cs"/>
            </a:endParaRPr>
          </a:p>
          <a:p>
            <a:r>
              <a:rPr lang="fr-CA" sz="1000" b="1" i="1" u="sng" kern="1200" dirty="0" smtClean="0">
                <a:solidFill>
                  <a:schemeClr val="tx1"/>
                </a:solidFill>
                <a:effectLst/>
                <a:latin typeface="+mn-lt"/>
                <a:ea typeface="ＭＳ Ｐゴシック" charset="0"/>
                <a:cs typeface="ＭＳ Ｐゴシック" charset="0"/>
              </a:rPr>
              <a:t>Communication</a:t>
            </a:r>
            <a:endParaRPr lang="fr-CA" sz="1000" kern="1200" dirty="0" smtClean="0">
              <a:solidFill>
                <a:schemeClr val="tx1"/>
              </a:solidFill>
              <a:effectLst/>
              <a:latin typeface="+mn-lt"/>
              <a:ea typeface="ＭＳ Ｐゴシック" charset="0"/>
              <a:cs typeface="ＭＳ Ｐゴシック" charset="0"/>
            </a:endParaRPr>
          </a:p>
          <a:p>
            <a:pPr marL="457200" marR="0" lvl="1" indent="0" algn="l" defTabSz="457200" rtl="0" eaLnBrk="0" fontAlgn="base" latinLnBrk="0" hangingPunct="0">
              <a:lnSpc>
                <a:spcPct val="100000"/>
              </a:lnSpc>
              <a:spcBef>
                <a:spcPct val="30000"/>
              </a:spcBef>
              <a:spcAft>
                <a:spcPct val="0"/>
              </a:spcAft>
              <a:buClrTx/>
              <a:buSzTx/>
              <a:buFontTx/>
              <a:buNone/>
              <a:tabLst/>
              <a:defRPr/>
            </a:pPr>
            <a:r>
              <a:rPr lang="fr-FR" sz="1000" kern="1200" dirty="0" smtClean="0">
                <a:solidFill>
                  <a:schemeClr val="tx1"/>
                </a:solidFill>
                <a:effectLst/>
                <a:latin typeface="+mn-lt"/>
                <a:ea typeface="ＭＳ Ｐゴシック" charset="0"/>
                <a:cs typeface="+mn-cs"/>
              </a:rPr>
              <a:t>Image commune des services en développement économique / </a:t>
            </a:r>
            <a:r>
              <a:rPr lang="fr-CA" sz="1000" kern="1200" dirty="0" smtClean="0">
                <a:solidFill>
                  <a:schemeClr val="tx1"/>
                </a:solidFill>
                <a:effectLst/>
                <a:latin typeface="+mn-lt"/>
                <a:ea typeface="ＭＳ Ｐゴシック" charset="0"/>
                <a:cs typeface="+mn-cs"/>
              </a:rPr>
              <a:t>Campagne de promotion</a:t>
            </a:r>
          </a:p>
          <a:p>
            <a:pPr lvl="1"/>
            <a:r>
              <a:rPr lang="fr-FR" sz="1000" kern="1200" dirty="0" smtClean="0">
                <a:solidFill>
                  <a:schemeClr val="tx1"/>
                </a:solidFill>
                <a:effectLst/>
                <a:latin typeface="+mn-lt"/>
                <a:ea typeface="ＭＳ Ｐゴシック" charset="0"/>
                <a:cs typeface="+mn-cs"/>
              </a:rPr>
              <a:t>Diffusion des outils de développement</a:t>
            </a:r>
            <a:endParaRPr lang="fr-CA" sz="1000" kern="1200" dirty="0" smtClean="0">
              <a:solidFill>
                <a:schemeClr val="tx1"/>
              </a:solidFill>
              <a:effectLst/>
              <a:latin typeface="+mn-lt"/>
              <a:ea typeface="ＭＳ Ｐゴシック" charset="0"/>
              <a:cs typeface="+mn-cs"/>
            </a:endParaRPr>
          </a:p>
          <a:p>
            <a:r>
              <a:rPr lang="fr-CA" sz="1000" b="1" i="1" u="sng" kern="1200" dirty="0" smtClean="0">
                <a:solidFill>
                  <a:schemeClr val="tx1"/>
                </a:solidFill>
                <a:effectLst/>
                <a:latin typeface="+mn-lt"/>
                <a:ea typeface="ＭＳ Ｐゴシック" charset="0"/>
                <a:cs typeface="ＭＳ Ｐゴシック" charset="0"/>
              </a:rPr>
              <a:t>Gouvernance</a:t>
            </a:r>
            <a:endParaRPr lang="fr-CA" sz="1000" kern="1200" dirty="0" smtClean="0">
              <a:solidFill>
                <a:schemeClr val="tx1"/>
              </a:solidFill>
              <a:effectLst/>
              <a:latin typeface="+mn-lt"/>
              <a:ea typeface="ＭＳ Ｐゴシック" charset="0"/>
              <a:cs typeface="ＭＳ Ｐゴシック" charset="0"/>
            </a:endParaRPr>
          </a:p>
          <a:p>
            <a:pPr lvl="1"/>
            <a:r>
              <a:rPr lang="fr-CA" sz="1000" kern="1200" dirty="0" smtClean="0">
                <a:solidFill>
                  <a:schemeClr val="tx1"/>
                </a:solidFill>
                <a:effectLst/>
                <a:latin typeface="+mn-lt"/>
                <a:ea typeface="ＭＳ Ｐゴシック" charset="0"/>
                <a:cs typeface="+mn-cs"/>
              </a:rPr>
              <a:t>1-G</a:t>
            </a:r>
            <a:r>
              <a:rPr lang="fr-CA" sz="1000" b="1" kern="1200" dirty="0" smtClean="0">
                <a:solidFill>
                  <a:schemeClr val="tx1"/>
                </a:solidFill>
                <a:effectLst/>
                <a:latin typeface="+mn-lt"/>
                <a:ea typeface="ＭＳ Ｐゴシック" charset="0"/>
                <a:cs typeface="+mn-cs"/>
              </a:rPr>
              <a:t>ouvernance MRC plus efficiente </a:t>
            </a:r>
            <a:r>
              <a:rPr lang="fr-CA" sz="1000" kern="1200" dirty="0" smtClean="0">
                <a:solidFill>
                  <a:schemeClr val="tx1"/>
                </a:solidFill>
                <a:effectLst/>
                <a:latin typeface="+mn-lt"/>
                <a:ea typeface="ＭＳ Ｐゴシック" charset="0"/>
                <a:cs typeface="+mn-cs"/>
              </a:rPr>
              <a:t>et collaborative au sein du conseil des maires et avec les municipalités du territoire de la MRC</a:t>
            </a:r>
          </a:p>
          <a:p>
            <a:pPr lvl="1"/>
            <a:r>
              <a:rPr lang="fr-CA" sz="1000" kern="1200" dirty="0" smtClean="0">
                <a:solidFill>
                  <a:schemeClr val="tx1"/>
                </a:solidFill>
                <a:effectLst/>
                <a:latin typeface="+mn-lt"/>
                <a:ea typeface="ＭＳ Ｐゴシック" charset="0"/>
                <a:cs typeface="+mn-cs"/>
              </a:rPr>
              <a:t>Recréer les liens de partenariat et de concertation avec les organisations</a:t>
            </a:r>
          </a:p>
          <a:p>
            <a:pPr lvl="1"/>
            <a:r>
              <a:rPr lang="fr-CA" sz="1000" b="1" kern="1200" dirty="0" smtClean="0">
                <a:solidFill>
                  <a:schemeClr val="tx1"/>
                </a:solidFill>
                <a:effectLst/>
                <a:latin typeface="+mn-lt"/>
                <a:ea typeface="ＭＳ Ｐゴシック" charset="0"/>
                <a:cs typeface="ＭＳ Ｐゴシック" charset="0"/>
              </a:rPr>
              <a:t>2-Allègement</a:t>
            </a:r>
            <a:endParaRPr lang="fr-CA" sz="1000" kern="1200" dirty="0" smtClean="0">
              <a:solidFill>
                <a:schemeClr val="tx1"/>
              </a:solidFill>
              <a:effectLst/>
              <a:latin typeface="+mn-lt"/>
              <a:ea typeface="ＭＳ Ｐゴシック" charset="0"/>
              <a:cs typeface="ＭＳ Ｐゴシック" charset="0"/>
            </a:endParaRPr>
          </a:p>
          <a:p>
            <a:pPr lvl="1"/>
            <a:r>
              <a:rPr lang="fr-FR" sz="1000" kern="1200" dirty="0" smtClean="0">
                <a:solidFill>
                  <a:schemeClr val="tx1"/>
                </a:solidFill>
                <a:effectLst/>
                <a:latin typeface="+mn-lt"/>
                <a:ea typeface="ＭＳ Ｐゴシック" charset="0"/>
                <a:cs typeface="+mn-cs"/>
              </a:rPr>
              <a:t>Cohérence des interventions gouvernementales </a:t>
            </a:r>
            <a:endParaRPr lang="fr-CA" sz="1000" kern="1200" dirty="0" smtClean="0">
              <a:solidFill>
                <a:schemeClr val="tx1"/>
              </a:solidFill>
              <a:effectLst/>
              <a:latin typeface="+mn-lt"/>
              <a:ea typeface="ＭＳ Ｐゴシック" charset="0"/>
              <a:cs typeface="+mn-cs"/>
            </a:endParaRPr>
          </a:p>
          <a:p>
            <a:pPr lvl="1"/>
            <a:r>
              <a:rPr lang="fr-FR" sz="1000" kern="1200" dirty="0" smtClean="0">
                <a:solidFill>
                  <a:schemeClr val="tx1"/>
                </a:solidFill>
                <a:effectLst/>
                <a:latin typeface="+mn-lt"/>
                <a:ea typeface="ＭＳ Ｐゴシック" charset="0"/>
                <a:cs typeface="+mn-cs"/>
              </a:rPr>
              <a:t>Cohérence GVT-Territoire (MRC) / Cohérence GVT-DLR</a:t>
            </a:r>
            <a:endParaRPr lang="fr-CA" sz="1000" kern="1200" dirty="0" smtClean="0">
              <a:solidFill>
                <a:schemeClr val="tx1"/>
              </a:solidFill>
              <a:effectLst/>
              <a:latin typeface="+mn-lt"/>
              <a:ea typeface="ＭＳ Ｐゴシック" charset="0"/>
              <a:cs typeface="+mn-cs"/>
            </a:endParaRPr>
          </a:p>
          <a:p>
            <a:r>
              <a:rPr lang="fr-CA" sz="1000" kern="1200" dirty="0" smtClean="0">
                <a:solidFill>
                  <a:schemeClr val="tx1"/>
                </a:solidFill>
                <a:effectLst/>
                <a:latin typeface="+mn-lt"/>
                <a:ea typeface="ＭＳ Ｐゴシック" charset="0"/>
                <a:cs typeface="ＭＳ Ｐゴシック" charset="0"/>
              </a:rPr>
              <a:t> </a:t>
            </a:r>
          </a:p>
          <a:p>
            <a:pPr eaLnBrk="1" hangingPunct="1">
              <a:spcBef>
                <a:spcPct val="0"/>
              </a:spcBef>
            </a:pPr>
            <a:endParaRPr lang="fr-FR" sz="1000" u="sng"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FA692EE9-78C4-AB47-9E39-DEC56DA698E3}" type="slidenum">
              <a:rPr lang="fr-FR" smtClean="0"/>
              <a:pPr>
                <a:defRPr/>
              </a:pPr>
              <a:t>14</a:t>
            </a:fld>
            <a:endParaRPr lang="fr-FR"/>
          </a:p>
        </p:txBody>
      </p:sp>
    </p:spTree>
    <p:extLst>
      <p:ext uri="{BB962C8B-B14F-4D97-AF65-F5344CB8AC3E}">
        <p14:creationId xmlns:p14="http://schemas.microsoft.com/office/powerpoint/2010/main" val="3428946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fr-CA" sz="1200" i="1" u="sng" dirty="0" smtClean="0">
                <a:latin typeface="Calibri" charset="0"/>
              </a:rPr>
              <a:t>Message aux partenaires du milieu municipal : </a:t>
            </a:r>
          </a:p>
          <a:p>
            <a:pPr marL="0" marR="0" indent="0" algn="l" defTabSz="457200" rtl="0" eaLnBrk="1" fontAlgn="base" latinLnBrk="0" hangingPunct="1">
              <a:lnSpc>
                <a:spcPct val="100000"/>
              </a:lnSpc>
              <a:spcBef>
                <a:spcPct val="0"/>
              </a:spcBef>
              <a:spcAft>
                <a:spcPct val="0"/>
              </a:spcAft>
              <a:buClrTx/>
              <a:buSzTx/>
              <a:buFontTx/>
              <a:buNone/>
              <a:tabLst/>
              <a:defRPr/>
            </a:pPr>
            <a:endParaRPr lang="fr-CA" sz="1200" i="1" dirty="0" smtClean="0">
              <a:latin typeface="Calibri" charset="0"/>
            </a:endParaRPr>
          </a:p>
          <a:p>
            <a:pPr marL="0" marR="0" indent="0" algn="l" defTabSz="457200" rtl="0" eaLnBrk="1" fontAlgn="base" latinLnBrk="0" hangingPunct="1">
              <a:lnSpc>
                <a:spcPct val="100000"/>
              </a:lnSpc>
              <a:spcBef>
                <a:spcPct val="0"/>
              </a:spcBef>
              <a:spcAft>
                <a:spcPct val="0"/>
              </a:spcAft>
              <a:buClrTx/>
              <a:buSzTx/>
              <a:buFontTx/>
              <a:buNone/>
              <a:tabLst/>
              <a:defRPr/>
            </a:pPr>
            <a:r>
              <a:rPr lang="fr-CA" sz="1200" i="1" dirty="0" smtClean="0">
                <a:latin typeface="Calibri" charset="0"/>
              </a:rPr>
              <a:t>Soyez patient ! </a:t>
            </a:r>
          </a:p>
          <a:p>
            <a:pPr marL="0" marR="0" indent="0" algn="l" defTabSz="457200" rtl="0" eaLnBrk="1" fontAlgn="base" latinLnBrk="0" hangingPunct="1">
              <a:lnSpc>
                <a:spcPct val="100000"/>
              </a:lnSpc>
              <a:spcBef>
                <a:spcPct val="0"/>
              </a:spcBef>
              <a:spcAft>
                <a:spcPct val="0"/>
              </a:spcAft>
              <a:buClrTx/>
              <a:buSzTx/>
              <a:buFontTx/>
              <a:buNone/>
              <a:tabLst/>
              <a:defRPr/>
            </a:pPr>
            <a:r>
              <a:rPr lang="fr-CA" sz="1200" i="1" smtClean="0">
                <a:latin typeface="Calibri" charset="0"/>
              </a:rPr>
              <a:t>La concertation va inévitablement reprendre, possiblement mieux adaptée aux réalités et priorités des milieux pour des effets encore plus structurants</a:t>
            </a:r>
            <a:r>
              <a:rPr lang="fr-CA" sz="1200" smtClean="0">
                <a:latin typeface="Calibri" charset="0"/>
              </a:rPr>
              <a:t>.</a:t>
            </a:r>
          </a:p>
        </p:txBody>
      </p:sp>
      <p:sp>
        <p:nvSpPr>
          <p:cNvPr id="4" name="Espace réservé du numéro de diapositive 3"/>
          <p:cNvSpPr>
            <a:spLocks noGrp="1"/>
          </p:cNvSpPr>
          <p:nvPr>
            <p:ph type="sldNum" sz="quarter" idx="10"/>
          </p:nvPr>
        </p:nvSpPr>
        <p:spPr/>
        <p:txBody>
          <a:bodyPr/>
          <a:lstStyle/>
          <a:p>
            <a:pPr>
              <a:defRPr/>
            </a:pPr>
            <a:fld id="{FA692EE9-78C4-AB47-9E39-DEC56DA698E3}" type="slidenum">
              <a:rPr lang="fr-FR" smtClean="0"/>
              <a:pPr>
                <a:defRPr/>
              </a:pPr>
              <a:t>15</a:t>
            </a:fld>
            <a:endParaRPr lang="fr-FR"/>
          </a:p>
        </p:txBody>
      </p:sp>
    </p:spTree>
    <p:extLst>
      <p:ext uri="{BB962C8B-B14F-4D97-AF65-F5344CB8AC3E}">
        <p14:creationId xmlns:p14="http://schemas.microsoft.com/office/powerpoint/2010/main" val="4281507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fr-CA" sz="1200" dirty="0" smtClean="0">
              <a:latin typeface="Calibri" charset="0"/>
            </a:endParaRPr>
          </a:p>
        </p:txBody>
      </p:sp>
      <p:sp>
        <p:nvSpPr>
          <p:cNvPr id="1741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40596A0-6D61-3B45-9D42-FB5825D6AA68}" type="slidenum">
              <a:rPr lang="fr-FR" sz="1200"/>
              <a:pPr eaLnBrk="1" hangingPunct="1"/>
              <a:t>16</a:t>
            </a:fld>
            <a:endParaRPr lang="fr-FR" sz="1200"/>
          </a:p>
        </p:txBody>
      </p:sp>
    </p:spTree>
    <p:extLst>
      <p:ext uri="{BB962C8B-B14F-4D97-AF65-F5344CB8AC3E}">
        <p14:creationId xmlns:p14="http://schemas.microsoft.com/office/powerpoint/2010/main" val="171000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fr-FR" sz="1200" b="1" u="none" dirty="0" smtClean="0"/>
              <a:t>Une année de grands changements </a:t>
            </a:r>
          </a:p>
          <a:p>
            <a:endParaRPr lang="fr-FR" dirty="0"/>
          </a:p>
        </p:txBody>
      </p:sp>
      <p:sp>
        <p:nvSpPr>
          <p:cNvPr id="4" name="Espace réservé du numéro de diapositive 3"/>
          <p:cNvSpPr>
            <a:spLocks noGrp="1"/>
          </p:cNvSpPr>
          <p:nvPr>
            <p:ph type="sldNum" sz="quarter" idx="10"/>
          </p:nvPr>
        </p:nvSpPr>
        <p:spPr/>
        <p:txBody>
          <a:bodyPr/>
          <a:lstStyle/>
          <a:p>
            <a:pPr>
              <a:defRPr/>
            </a:pPr>
            <a:fld id="{FA692EE9-78C4-AB47-9E39-DEC56DA698E3}" type="slidenum">
              <a:rPr lang="fr-FR" smtClean="0"/>
              <a:pPr>
                <a:defRPr/>
              </a:pPr>
              <a:t>2</a:t>
            </a:fld>
            <a:endParaRPr lang="fr-FR"/>
          </a:p>
        </p:txBody>
      </p:sp>
    </p:spTree>
    <p:extLst>
      <p:ext uri="{BB962C8B-B14F-4D97-AF65-F5344CB8AC3E}">
        <p14:creationId xmlns:p14="http://schemas.microsoft.com/office/powerpoint/2010/main" val="1666416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1" kern="1200" dirty="0" smtClean="0">
                <a:solidFill>
                  <a:schemeClr val="tx1"/>
                </a:solidFill>
                <a:effectLst/>
                <a:latin typeface="+mn-lt"/>
                <a:ea typeface="ＭＳ Ｐゴシック" charset="0"/>
                <a:cs typeface="ＭＳ Ｐゴシック" charset="0"/>
              </a:rPr>
              <a:t>LA FÉDÉRATION QUÉBÉCOISE DES MUNICIPALITÉS</a:t>
            </a:r>
            <a:endParaRPr lang="fr-CA" sz="1200" kern="1200" dirty="0" smtClean="0">
              <a:solidFill>
                <a:schemeClr val="tx1"/>
              </a:solidFill>
              <a:effectLst/>
              <a:latin typeface="+mn-lt"/>
              <a:ea typeface="ＭＳ Ｐゴシック" charset="0"/>
              <a:cs typeface="ＭＳ Ｐゴシック" charset="0"/>
            </a:endParaRPr>
          </a:p>
          <a:p>
            <a:r>
              <a:rPr lang="fr-CA" sz="1200" kern="1200" dirty="0" smtClean="0">
                <a:solidFill>
                  <a:schemeClr val="tx1"/>
                </a:solidFill>
                <a:effectLst/>
                <a:latin typeface="+mn-lt"/>
                <a:ea typeface="ＭＳ Ｐゴシック" charset="0"/>
                <a:cs typeface="ＭＳ Ｐゴシック" charset="0"/>
              </a:rPr>
              <a:t>Fondée en 1944, la Fédération québécoise des municipalités (FQM) s’est établie comme un acteur crédible qui, par ses actions, vise constamment à défendre l’autonomie du milieu municipal et à favoriser le développement de l’ensemble des régions du Québec.</a:t>
            </a:r>
          </a:p>
          <a:p>
            <a:r>
              <a:rPr lang="fr-CA" sz="1200" kern="1200" dirty="0" smtClean="0">
                <a:solidFill>
                  <a:schemeClr val="tx1"/>
                </a:solidFill>
                <a:effectLst/>
                <a:latin typeface="+mn-lt"/>
                <a:ea typeface="ＭＳ Ｐゴシック" charset="0"/>
                <a:cs typeface="ＭＳ Ｐゴシック" charset="0"/>
              </a:rPr>
              <a:t>Comptant plus de 1 000 municipalités locales et municipalités régionales de comté (MRC) membres, la FQM s’appuie sur une force de 7 000 élus. Ses structures décisionnelles et consultatives, dont son conseil d’administration, ses cinq commissions permanentes et son assemblée des MRC, lui permettent de prendre des positions visant le développement durable du territoire québécois.</a:t>
            </a:r>
          </a:p>
          <a:p>
            <a:r>
              <a:rPr lang="fr-CA" sz="1200" b="1" kern="1200" dirty="0" smtClean="0">
                <a:solidFill>
                  <a:schemeClr val="tx1"/>
                </a:solidFill>
                <a:effectLst/>
                <a:latin typeface="+mn-lt"/>
                <a:ea typeface="ＭＳ Ｐゴシック" charset="0"/>
                <a:cs typeface="ＭＳ Ｐゴシック" charset="0"/>
              </a:rPr>
              <a:t>MISSION</a:t>
            </a:r>
            <a:endParaRPr lang="fr-CA" sz="1200" kern="1200" dirty="0" smtClean="0">
              <a:solidFill>
                <a:schemeClr val="tx1"/>
              </a:solidFill>
              <a:effectLst/>
              <a:latin typeface="+mn-lt"/>
              <a:ea typeface="ＭＳ Ｐゴシック" charset="0"/>
              <a:cs typeface="ＭＳ Ｐゴシック" charset="0"/>
            </a:endParaRPr>
          </a:p>
          <a:p>
            <a:pPr lvl="0"/>
            <a:r>
              <a:rPr lang="fr-CA" sz="1200" kern="1200" dirty="0" smtClean="0">
                <a:solidFill>
                  <a:schemeClr val="tx1"/>
                </a:solidFill>
                <a:effectLst/>
                <a:latin typeface="+mn-lt"/>
                <a:ea typeface="ＭＳ Ｐゴシック" charset="0"/>
                <a:cs typeface="ＭＳ Ｐゴシック" charset="0"/>
              </a:rPr>
              <a:t>Représenter les intérêts des municipalités locales et régionales en assumant un leadership politique et stratégique.</a:t>
            </a:r>
          </a:p>
          <a:p>
            <a:pPr lvl="0"/>
            <a:r>
              <a:rPr lang="fr-CA" sz="1200" kern="1200" dirty="0" smtClean="0">
                <a:solidFill>
                  <a:schemeClr val="tx1"/>
                </a:solidFill>
                <a:effectLst/>
                <a:latin typeface="+mn-lt"/>
                <a:ea typeface="ＭＳ Ｐゴシック" charset="0"/>
                <a:cs typeface="ＭＳ Ｐゴシック" charset="0"/>
              </a:rPr>
              <a:t>Soutenir les municipalités dans leurs champs de compétence actuels et futurs.</a:t>
            </a:r>
          </a:p>
          <a:p>
            <a:pPr lvl="0"/>
            <a:r>
              <a:rPr lang="fr-CA" sz="1200" kern="1200" dirty="0" smtClean="0">
                <a:solidFill>
                  <a:schemeClr val="tx1"/>
                </a:solidFill>
                <a:effectLst/>
                <a:latin typeface="+mn-lt"/>
                <a:ea typeface="ＭＳ Ｐゴシック" charset="0"/>
                <a:cs typeface="ＭＳ Ｐゴシック" charset="0"/>
              </a:rPr>
              <a:t>Conjuguer les forces des territoires ruraux et urbains pour assurer le développement durable des régions du Québec.</a:t>
            </a:r>
          </a:p>
          <a:p>
            <a:r>
              <a:rPr lang="fr-CA" sz="1200" b="1" kern="1200" dirty="0" smtClean="0">
                <a:solidFill>
                  <a:schemeClr val="tx1"/>
                </a:solidFill>
                <a:effectLst/>
                <a:latin typeface="+mn-lt"/>
                <a:ea typeface="ＭＳ Ｐゴシック" charset="0"/>
                <a:cs typeface="ＭＳ Ｐゴシック" charset="0"/>
              </a:rPr>
              <a:t>VISION</a:t>
            </a:r>
            <a:endParaRPr lang="fr-CA" sz="1200" kern="1200" dirty="0" smtClean="0">
              <a:solidFill>
                <a:schemeClr val="tx1"/>
              </a:solidFill>
              <a:effectLst/>
              <a:latin typeface="+mn-lt"/>
              <a:ea typeface="ＭＳ Ｐゴシック" charset="0"/>
              <a:cs typeface="ＭＳ Ｐゴシック" charset="0"/>
            </a:endParaRPr>
          </a:p>
          <a:p>
            <a:r>
              <a:rPr lang="fr-CA" sz="1200" kern="1200" dirty="0" smtClean="0">
                <a:solidFill>
                  <a:schemeClr val="tx1"/>
                </a:solidFill>
                <a:effectLst/>
                <a:latin typeface="+mn-lt"/>
                <a:ea typeface="ＭＳ Ｐゴシック" charset="0"/>
                <a:cs typeface="ＭＳ Ｐゴシック" charset="0"/>
              </a:rPr>
              <a:t>La Fédération québécoise des municipalités est le leader politique et stratégique des municipalités locales et régionales, la source de référence et l’interlocuteur incontournable en matière de questions municipales, et ce, en cohésion avec les intérêts de ses membres et la diversité des territoires.</a:t>
            </a:r>
          </a:p>
          <a:p>
            <a:r>
              <a:rPr lang="fr-CA" sz="1200" b="1" kern="1200" dirty="0" smtClean="0">
                <a:solidFill>
                  <a:schemeClr val="tx1"/>
                </a:solidFill>
                <a:effectLst/>
                <a:latin typeface="+mn-lt"/>
                <a:ea typeface="ＭＳ Ｐゴシック" charset="0"/>
                <a:cs typeface="ＭＳ Ｐゴシック" charset="0"/>
              </a:rPr>
              <a:t>VALEURS</a:t>
            </a:r>
            <a:endParaRPr lang="fr-CA" sz="1200" kern="1200" dirty="0" smtClean="0">
              <a:solidFill>
                <a:schemeClr val="tx1"/>
              </a:solidFill>
              <a:effectLst/>
              <a:latin typeface="+mn-lt"/>
              <a:ea typeface="ＭＳ Ｐゴシック" charset="0"/>
              <a:cs typeface="ＭＳ Ｐゴシック" charset="0"/>
            </a:endParaRPr>
          </a:p>
          <a:p>
            <a:pPr lvl="0"/>
            <a:r>
              <a:rPr lang="fr-CA" sz="1200" kern="1200" dirty="0" smtClean="0">
                <a:solidFill>
                  <a:schemeClr val="tx1"/>
                </a:solidFill>
                <a:effectLst/>
                <a:latin typeface="+mn-lt"/>
                <a:ea typeface="ＭＳ Ｐゴシック" charset="0"/>
                <a:cs typeface="ＭＳ Ｐゴシック" charset="0"/>
              </a:rPr>
              <a:t>La concertation dans l’action</a:t>
            </a:r>
          </a:p>
          <a:p>
            <a:pPr lvl="0"/>
            <a:r>
              <a:rPr lang="fr-CA" sz="1200" kern="1200" dirty="0" smtClean="0">
                <a:solidFill>
                  <a:schemeClr val="tx1"/>
                </a:solidFill>
                <a:effectLst/>
                <a:latin typeface="+mn-lt"/>
                <a:ea typeface="ＭＳ Ｐゴシック" charset="0"/>
                <a:cs typeface="ＭＳ Ｐゴシック" charset="0"/>
              </a:rPr>
              <a:t>Le respect de la diversité des territoires</a:t>
            </a:r>
          </a:p>
          <a:p>
            <a:r>
              <a:rPr lang="fr-CA" sz="1200" kern="1200" dirty="0" smtClean="0">
                <a:solidFill>
                  <a:schemeClr val="tx1"/>
                </a:solidFill>
                <a:effectLst/>
                <a:latin typeface="+mn-lt"/>
                <a:ea typeface="ＭＳ Ｐゴシック" charset="0"/>
                <a:cs typeface="ＭＳ Ｐゴシック" charset="0"/>
              </a:rPr>
              <a:t>La qualité des interventions et des services </a:t>
            </a:r>
            <a:endParaRPr lang="fr-CA" sz="1200" b="0" i="0" kern="1200" baseline="0" dirty="0" smtClean="0">
              <a:solidFill>
                <a:schemeClr val="tx1"/>
              </a:solidFill>
              <a:latin typeface="+mn-lt"/>
              <a:ea typeface="ＭＳ Ｐゴシック" charset="0"/>
              <a:cs typeface="ＭＳ Ｐゴシック" charset="0"/>
            </a:endParaRPr>
          </a:p>
        </p:txBody>
      </p:sp>
      <p:sp>
        <p:nvSpPr>
          <p:cNvPr id="4" name="Espace réservé du numéro de diapositive 3"/>
          <p:cNvSpPr>
            <a:spLocks noGrp="1"/>
          </p:cNvSpPr>
          <p:nvPr>
            <p:ph type="sldNum" sz="quarter" idx="10"/>
          </p:nvPr>
        </p:nvSpPr>
        <p:spPr/>
        <p:txBody>
          <a:bodyPr/>
          <a:lstStyle/>
          <a:p>
            <a:pPr>
              <a:defRPr/>
            </a:pPr>
            <a:fld id="{FA692EE9-78C4-AB47-9E39-DEC56DA698E3}" type="slidenum">
              <a:rPr lang="fr-FR" smtClean="0"/>
              <a:pPr>
                <a:defRPr/>
              </a:pPr>
              <a:t>3</a:t>
            </a:fld>
            <a:endParaRPr lang="fr-FR"/>
          </a:p>
        </p:txBody>
      </p:sp>
    </p:spTree>
    <p:extLst>
      <p:ext uri="{BB962C8B-B14F-4D97-AF65-F5344CB8AC3E}">
        <p14:creationId xmlns:p14="http://schemas.microsoft.com/office/powerpoint/2010/main" val="1878719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spcBef>
                <a:spcPct val="0"/>
              </a:spcBef>
            </a:pPr>
            <a:r>
              <a:rPr lang="fr-FR" sz="1400" b="1" u="none" dirty="0" smtClean="0"/>
              <a:t>Une grande année de changements </a:t>
            </a:r>
          </a:p>
          <a:p>
            <a:pPr eaLnBrk="1" hangingPunct="1">
              <a:spcBef>
                <a:spcPct val="0"/>
              </a:spcBef>
            </a:pPr>
            <a:endParaRPr lang="fr-FR" sz="1400" u="none" dirty="0" smtClean="0"/>
          </a:p>
          <a:p>
            <a:pPr eaLnBrk="1" hangingPunct="1">
              <a:spcBef>
                <a:spcPct val="0"/>
              </a:spcBef>
            </a:pPr>
            <a:r>
              <a:rPr lang="fr-FR" sz="1200" u="none" dirty="0" smtClean="0"/>
              <a:t>1- PACTE</a:t>
            </a:r>
            <a:r>
              <a:rPr lang="fr-FR" sz="1200" u="none" baseline="0" dirty="0" smtClean="0"/>
              <a:t> FISCAL – signature le </a:t>
            </a:r>
            <a:r>
              <a:rPr lang="fr-FR" sz="1200" u="sng" baseline="0" dirty="0" smtClean="0"/>
              <a:t>5 novembre 2014 </a:t>
            </a:r>
            <a:r>
              <a:rPr lang="fr-FR" sz="1200" u="none" baseline="0" dirty="0" smtClean="0"/>
              <a:t>(</a:t>
            </a:r>
            <a:r>
              <a:rPr lang="fr-FR" sz="1200" u="none" dirty="0" smtClean="0"/>
              <a:t>Voir</a:t>
            </a:r>
            <a:r>
              <a:rPr lang="fr-FR" sz="1200" u="none" baseline="0" dirty="0" smtClean="0"/>
              <a:t> l’annexe 1 du Pacte fiscal transitoire pour l’ensemble des coupure).</a:t>
            </a:r>
          </a:p>
          <a:p>
            <a:pPr eaLnBrk="1" hangingPunct="1">
              <a:spcBef>
                <a:spcPct val="0"/>
              </a:spcBef>
            </a:pPr>
            <a:endParaRPr lang="fr-FR" sz="1200" u="none" baseline="0" dirty="0" smtClean="0"/>
          </a:p>
          <a:p>
            <a:pPr eaLnBrk="1" hangingPunct="1">
              <a:spcBef>
                <a:spcPct val="0"/>
              </a:spcBef>
            </a:pPr>
            <a:r>
              <a:rPr lang="fr-FR" sz="1200" u="none" baseline="0" dirty="0" smtClean="0"/>
              <a:t>2- LE PROJET DE LOI 28 sur le retour à l’équilibre budgétaire, </a:t>
            </a:r>
            <a:r>
              <a:rPr lang="fr-FR" sz="1200" i="1" u="none" baseline="0" dirty="0" smtClean="0"/>
              <a:t>Chapitre VIII : Nouvelle gouvernance municipale en matière de développement local et régional</a:t>
            </a:r>
            <a:r>
              <a:rPr lang="fr-FR" sz="1200" u="none" baseline="0" dirty="0" smtClean="0"/>
              <a:t>, confirme la nouvelle gouvernance et le transfert des compétences en développement local et régional à la MRC. – </a:t>
            </a:r>
            <a:r>
              <a:rPr lang="fr-FR" sz="1200" u="sng" baseline="0" dirty="0" smtClean="0"/>
              <a:t>sanctionné le 21 avril 2015</a:t>
            </a:r>
          </a:p>
          <a:p>
            <a:pPr eaLnBrk="1" hangingPunct="1">
              <a:spcBef>
                <a:spcPct val="0"/>
              </a:spcBef>
            </a:pPr>
            <a:endParaRPr lang="fr-FR" sz="1200" u="none" baseline="0" dirty="0" smtClean="0"/>
          </a:p>
          <a:p>
            <a:pPr eaLnBrk="1" hangingPunct="1">
              <a:spcBef>
                <a:spcPct val="0"/>
              </a:spcBef>
            </a:pPr>
            <a:r>
              <a:rPr lang="fr-FR" sz="1200" u="none" baseline="0" dirty="0" smtClean="0"/>
              <a:t>3- NOUVEL ACCORD DE PARTENARIAT entre le Gouvernement avec les municipalités- signé le </a:t>
            </a:r>
            <a:r>
              <a:rPr lang="fr-FR" sz="1200" u="sng" baseline="0" dirty="0" smtClean="0"/>
              <a:t>29 septembre 2015</a:t>
            </a:r>
            <a:r>
              <a:rPr lang="fr-FR" sz="1200" u="none" baseline="0" dirty="0" smtClean="0"/>
              <a:t> qui confirmait :</a:t>
            </a:r>
          </a:p>
          <a:p>
            <a:pPr lvl="1" eaLnBrk="1" hangingPunct="1">
              <a:spcBef>
                <a:spcPct val="0"/>
              </a:spcBef>
            </a:pPr>
            <a:r>
              <a:rPr lang="fr-FR" sz="1200" u="none" baseline="0" dirty="0" smtClean="0"/>
              <a:t>1- La nouvelle gouvernance</a:t>
            </a:r>
          </a:p>
          <a:p>
            <a:pPr lvl="1" eaLnBrk="1" hangingPunct="1">
              <a:spcBef>
                <a:spcPct val="0"/>
              </a:spcBef>
            </a:pPr>
            <a:r>
              <a:rPr lang="fr-FR" sz="1200" u="none" baseline="0" dirty="0" smtClean="0"/>
              <a:t>2- Le FDT jusqu’en 2019</a:t>
            </a:r>
          </a:p>
          <a:p>
            <a:pPr eaLnBrk="1" hangingPunct="1">
              <a:spcBef>
                <a:spcPct val="0"/>
              </a:spcBef>
            </a:pPr>
            <a:endParaRPr lang="fr-FR" sz="1200" u="sng" baseline="0" dirty="0" smtClean="0"/>
          </a:p>
          <a:p>
            <a:pPr eaLnBrk="1" hangingPunct="1">
              <a:spcBef>
                <a:spcPct val="0"/>
              </a:spcBef>
            </a:pPr>
            <a:r>
              <a:rPr lang="fr-FR" sz="1200" u="sng" baseline="0" dirty="0" smtClean="0"/>
              <a:t>Références: Pacte fiscal 2016-2019</a:t>
            </a:r>
          </a:p>
          <a:p>
            <a:pPr eaLnBrk="1" hangingPunct="1">
              <a:spcBef>
                <a:spcPct val="0"/>
              </a:spcBef>
            </a:pPr>
            <a:r>
              <a:rPr lang="fr-FR" sz="1200" baseline="0" dirty="0" smtClean="0"/>
              <a:t>1-FDT : article 1.7</a:t>
            </a:r>
          </a:p>
          <a:p>
            <a:pPr eaLnBrk="1" hangingPunct="1">
              <a:spcBef>
                <a:spcPct val="0"/>
              </a:spcBef>
            </a:pPr>
            <a:r>
              <a:rPr lang="fr-FR" sz="1200" baseline="0" dirty="0" smtClean="0"/>
              <a:t>2-Nouvelle Loi sur la gouvernance : article 5.1</a:t>
            </a:r>
          </a:p>
          <a:p>
            <a:pPr eaLnBrk="1" hangingPunct="1">
              <a:spcBef>
                <a:spcPct val="0"/>
              </a:spcBef>
            </a:pPr>
            <a:r>
              <a:rPr lang="fr-FR" sz="1200" baseline="0" dirty="0" smtClean="0"/>
              <a:t>3-Politique d’allègement de la reddition de compte : article 3.1</a:t>
            </a:r>
            <a:endParaRPr lang="fr-FR" sz="1400" u="none"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FA692EE9-78C4-AB47-9E39-DEC56DA698E3}" type="slidenum">
              <a:rPr lang="fr-FR" smtClean="0"/>
              <a:pPr>
                <a:defRPr/>
              </a:pPr>
              <a:t>4</a:t>
            </a:fld>
            <a:endParaRPr lang="fr-FR"/>
          </a:p>
        </p:txBody>
      </p:sp>
    </p:spTree>
    <p:extLst>
      <p:ext uri="{BB962C8B-B14F-4D97-AF65-F5344CB8AC3E}">
        <p14:creationId xmlns:p14="http://schemas.microsoft.com/office/powerpoint/2010/main" val="2022975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spcBef>
                <a:spcPct val="0"/>
              </a:spcBef>
            </a:pPr>
            <a:r>
              <a:rPr lang="fr-FR" sz="1200" u="none" baseline="0" dirty="0" smtClean="0"/>
              <a:t>-Le Projet de loi 28 sur le retour à l’équilibre budgétaire, </a:t>
            </a:r>
            <a:r>
              <a:rPr lang="fr-FR" sz="1200" i="1" u="none" baseline="0" dirty="0" smtClean="0"/>
              <a:t>Chapitre VIII : Nouvelle gouvernance municipale en matière de développement local et régional</a:t>
            </a:r>
            <a:r>
              <a:rPr lang="fr-FR" sz="1200" u="none" baseline="0" dirty="0" smtClean="0"/>
              <a:t>, confirme la nouvelle gouvernance et le transfert des compétences en développement local et régional à la MRC.</a:t>
            </a:r>
          </a:p>
        </p:txBody>
      </p:sp>
      <p:sp>
        <p:nvSpPr>
          <p:cNvPr id="4" name="Espace réservé du numéro de diapositive 3"/>
          <p:cNvSpPr>
            <a:spLocks noGrp="1"/>
          </p:cNvSpPr>
          <p:nvPr>
            <p:ph type="sldNum" sz="quarter" idx="10"/>
          </p:nvPr>
        </p:nvSpPr>
        <p:spPr/>
        <p:txBody>
          <a:bodyPr/>
          <a:lstStyle/>
          <a:p>
            <a:pPr>
              <a:defRPr/>
            </a:pPr>
            <a:fld id="{FA692EE9-78C4-AB47-9E39-DEC56DA698E3}" type="slidenum">
              <a:rPr lang="fr-FR" smtClean="0"/>
              <a:pPr>
                <a:defRPr/>
              </a:pPr>
              <a:t>5</a:t>
            </a:fld>
            <a:endParaRPr lang="fr-FR"/>
          </a:p>
        </p:txBody>
      </p:sp>
    </p:spTree>
    <p:extLst>
      <p:ext uri="{BB962C8B-B14F-4D97-AF65-F5344CB8AC3E}">
        <p14:creationId xmlns:p14="http://schemas.microsoft.com/office/powerpoint/2010/main" val="4076773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2" indent="0" algn="l" defTabSz="457200" rtl="0" eaLnBrk="1" fontAlgn="base" latinLnBrk="0" hangingPunct="1">
              <a:lnSpc>
                <a:spcPct val="100000"/>
              </a:lnSpc>
              <a:spcBef>
                <a:spcPts val="300"/>
              </a:spcBef>
              <a:spcAft>
                <a:spcPts val="300"/>
              </a:spcAft>
              <a:buClrTx/>
              <a:buSzTx/>
              <a:buFontTx/>
              <a:buNone/>
              <a:tabLst/>
              <a:defRPr/>
            </a:pPr>
            <a:r>
              <a:rPr lang="fr-FR" sz="1200" u="sng" dirty="0" smtClean="0"/>
              <a:t>Références </a:t>
            </a:r>
            <a:r>
              <a:rPr lang="fr-FR" sz="1200" u="none" dirty="0" smtClean="0"/>
              <a:t>: </a:t>
            </a:r>
            <a:r>
              <a:rPr lang="fr-FR" sz="1200" dirty="0" smtClean="0"/>
              <a:t>(Entente</a:t>
            </a:r>
            <a:r>
              <a:rPr lang="fr-FR" sz="1200" baseline="0" dirty="0" smtClean="0"/>
              <a:t> relative au FDT article 1 et 2)</a:t>
            </a:r>
            <a:endParaRPr lang="fr-FR" sz="1200" dirty="0" smtClean="0"/>
          </a:p>
          <a:p>
            <a:pPr marL="0" marR="0" lvl="2" indent="0" algn="l" defTabSz="457200" rtl="0" eaLnBrk="1" fontAlgn="base" latinLnBrk="0" hangingPunct="1">
              <a:lnSpc>
                <a:spcPct val="100000"/>
              </a:lnSpc>
              <a:spcBef>
                <a:spcPts val="300"/>
              </a:spcBef>
              <a:spcAft>
                <a:spcPts val="300"/>
              </a:spcAft>
              <a:buClrTx/>
              <a:buSzTx/>
              <a:buFontTx/>
              <a:buNone/>
              <a:tabLst/>
              <a:defRPr/>
            </a:pPr>
            <a:r>
              <a:rPr lang="fr-FR" sz="1200" dirty="0" smtClean="0"/>
              <a:t>1-Politique de soutien aux entreprises : cette politique rappelle les actions du CLD et son PALÉE </a:t>
            </a:r>
          </a:p>
          <a:p>
            <a:pPr marL="0" marR="0" lvl="2" indent="0" algn="l" defTabSz="457200" rtl="0" eaLnBrk="1" fontAlgn="base" latinLnBrk="0" hangingPunct="1">
              <a:lnSpc>
                <a:spcPct val="100000"/>
              </a:lnSpc>
              <a:spcBef>
                <a:spcPts val="300"/>
              </a:spcBef>
              <a:spcAft>
                <a:spcPts val="300"/>
              </a:spcAft>
              <a:buClrTx/>
              <a:buSzTx/>
              <a:buFontTx/>
              <a:buNone/>
              <a:tabLst/>
              <a:defRPr/>
            </a:pPr>
            <a:r>
              <a:rPr lang="fr-FR" sz="1200" dirty="0" smtClean="0"/>
              <a:t>2-Politique de soutien aux projets structurants : rappelle les actions et interventions</a:t>
            </a:r>
            <a:r>
              <a:rPr lang="fr-FR" sz="1200" baseline="0" dirty="0" smtClean="0"/>
              <a:t> du </a:t>
            </a:r>
            <a:r>
              <a:rPr lang="fr-FR" sz="1200" dirty="0" smtClean="0"/>
              <a:t>Pacte rural ainsi</a:t>
            </a:r>
            <a:r>
              <a:rPr lang="fr-FR" sz="1200" baseline="0" dirty="0" smtClean="0"/>
              <a:t> que des projets portés par les CRÉ</a:t>
            </a:r>
            <a:endParaRPr lang="fr-FR" sz="1200" dirty="0" smtClean="0"/>
          </a:p>
        </p:txBody>
      </p:sp>
      <p:sp>
        <p:nvSpPr>
          <p:cNvPr id="4" name="Espace réservé du numéro de diapositive 3"/>
          <p:cNvSpPr>
            <a:spLocks noGrp="1"/>
          </p:cNvSpPr>
          <p:nvPr>
            <p:ph type="sldNum" sz="quarter" idx="10"/>
          </p:nvPr>
        </p:nvSpPr>
        <p:spPr/>
        <p:txBody>
          <a:bodyPr/>
          <a:lstStyle/>
          <a:p>
            <a:pPr>
              <a:defRPr/>
            </a:pPr>
            <a:fld id="{FA692EE9-78C4-AB47-9E39-DEC56DA698E3}" type="slidenum">
              <a:rPr lang="fr-FR" smtClean="0"/>
              <a:pPr>
                <a:defRPr/>
              </a:pPr>
              <a:t>6</a:t>
            </a:fld>
            <a:endParaRPr lang="fr-FR"/>
          </a:p>
        </p:txBody>
      </p:sp>
    </p:spTree>
    <p:extLst>
      <p:ext uri="{BB962C8B-B14F-4D97-AF65-F5344CB8AC3E}">
        <p14:creationId xmlns:p14="http://schemas.microsoft.com/office/powerpoint/2010/main" val="1907890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r>
              <a:rPr lang="fr-FR" u="sng" dirty="0" smtClean="0">
                <a:latin typeface="Calibri" charset="0"/>
                <a:ea typeface="ＭＳ Ｐゴシック" charset="0"/>
                <a:cs typeface="ＭＳ Ｐゴシック" charset="0"/>
              </a:rPr>
              <a:t>Commentaires</a:t>
            </a:r>
          </a:p>
          <a:p>
            <a:pPr>
              <a:defRPr/>
            </a:pPr>
            <a:r>
              <a:rPr lang="fr-FR" dirty="0" smtClean="0">
                <a:latin typeface="Calibri" charset="0"/>
                <a:ea typeface="ＭＳ Ｐゴシック" charset="0"/>
                <a:cs typeface="ＭＳ Ｐゴシック" charset="0"/>
              </a:rPr>
              <a:t>1-État des lieux sur la concertation régionale (région administrative)</a:t>
            </a:r>
          </a:p>
          <a:p>
            <a:pPr marL="171450" indent="-171450">
              <a:buFont typeface="Arial"/>
              <a:buChar char="•"/>
              <a:defRPr/>
            </a:pPr>
            <a:r>
              <a:rPr lang="fr-FR" dirty="0" smtClean="0">
                <a:latin typeface="Calibri" charset="0"/>
                <a:ea typeface="ＭＳ Ｐゴシック" charset="0"/>
                <a:cs typeface="ＭＳ Ｐゴシック" charset="0"/>
              </a:rPr>
              <a:t>Une majorité se sont constitués un lieu de concertation, soit 9 régions administratives : </a:t>
            </a:r>
            <a:r>
              <a:rPr lang="fr-CA" dirty="0" smtClean="0"/>
              <a:t>Abitibi-Témiscamingue, Bas-St-Laurent, Chaudière-Appalaches, Côte-Nord, Gaspésie-Iles-de-la-Madeleine, Québec, Laval, Lanaudière, Montréal, Saguenay-Lac-Saint-Jean.</a:t>
            </a:r>
            <a:endParaRPr lang="fr-FR" dirty="0" smtClean="0">
              <a:latin typeface="Calibri" charset="0"/>
              <a:ea typeface="ＭＳ Ｐゴシック" charset="0"/>
              <a:cs typeface="ＭＳ Ｐゴシック" charset="0"/>
            </a:endParaRPr>
          </a:p>
          <a:p>
            <a:pPr marL="171450" indent="-171450">
              <a:buFont typeface="Arial"/>
              <a:buChar char="•"/>
              <a:defRPr/>
            </a:pPr>
            <a:r>
              <a:rPr lang="fr-CA" dirty="0" smtClean="0"/>
              <a:t>Il n’y a pas de structures uniques, ni dans leur forme, ni dans leur composition, ni dans leur financement. </a:t>
            </a:r>
          </a:p>
          <a:p>
            <a:pPr marL="171450" indent="-171450">
              <a:buFont typeface="Arial"/>
              <a:buChar char="•"/>
              <a:defRPr/>
            </a:pPr>
            <a:r>
              <a:rPr lang="fr-CA" dirty="0" smtClean="0"/>
              <a:t>Pour les 6 autres régions, la réflexion se poursuit à la Table des préfets, Montérégie restant toujours un cas à part (trop grande région, 14 MRC, Longueuil)</a:t>
            </a:r>
          </a:p>
          <a:p>
            <a:pPr>
              <a:buFont typeface="Arial"/>
              <a:buNone/>
              <a:defRPr/>
            </a:pPr>
            <a:r>
              <a:rPr lang="fr-CA" dirty="0" smtClean="0"/>
              <a:t>2-État des lieux sur la gouvernance régionale de proximité (PL28) </a:t>
            </a:r>
          </a:p>
          <a:p>
            <a:pPr marL="171450" indent="-171450">
              <a:buFont typeface="Arial"/>
              <a:buChar char="•"/>
              <a:defRPr/>
            </a:pPr>
            <a:r>
              <a:rPr lang="fr-CA" dirty="0" smtClean="0"/>
              <a:t>39 MRC ont décidé d’intégrer la compétence en matière de développement local et régional au sein de la MRC</a:t>
            </a:r>
          </a:p>
          <a:p>
            <a:pPr marL="171450" indent="-171450">
              <a:buFont typeface="Arial"/>
              <a:buChar char="•"/>
              <a:defRPr/>
            </a:pPr>
            <a:r>
              <a:rPr lang="fr-CA" dirty="0" smtClean="0"/>
              <a:t>48 ont choisi de signer une entente de délégation avec leur CLD</a:t>
            </a:r>
          </a:p>
          <a:p>
            <a:pPr marL="171450" indent="-171450">
              <a:buFont typeface="Arial"/>
              <a:buChar char="•"/>
              <a:defRPr/>
            </a:pPr>
            <a:r>
              <a:rPr lang="fr-CA" dirty="0" smtClean="0"/>
              <a:t>Il faut se rappeler que l’ensemble de cette opération a été faite avec des budgets amputés de 70 millions $ (Pacte fiscal transitoire 2015)</a:t>
            </a:r>
            <a:endParaRPr lang="fr-FR" dirty="0" smtClean="0">
              <a:latin typeface="Calibri" charset="0"/>
              <a:ea typeface="ＭＳ Ｐゴシック" charset="0"/>
              <a:cs typeface="ＭＳ Ｐゴシック" charset="0"/>
            </a:endParaRPr>
          </a:p>
        </p:txBody>
      </p:sp>
      <p:sp>
        <p:nvSpPr>
          <p:cNvPr id="4" name="Espace réservé du numéro de diapositive 3"/>
          <p:cNvSpPr>
            <a:spLocks noGrp="1"/>
          </p:cNvSpPr>
          <p:nvPr>
            <p:ph type="sldNum" sz="quarter" idx="10"/>
          </p:nvPr>
        </p:nvSpPr>
        <p:spPr/>
        <p:txBody>
          <a:bodyPr/>
          <a:lstStyle/>
          <a:p>
            <a:pPr>
              <a:defRPr/>
            </a:pPr>
            <a:fld id="{FA692EE9-78C4-AB47-9E39-DEC56DA698E3}" type="slidenum">
              <a:rPr lang="fr-FR" smtClean="0"/>
              <a:pPr>
                <a:defRPr/>
              </a:pPr>
              <a:t>7</a:t>
            </a:fld>
            <a:endParaRPr lang="fr-FR"/>
          </a:p>
        </p:txBody>
      </p:sp>
    </p:spTree>
    <p:extLst>
      <p:ext uri="{BB962C8B-B14F-4D97-AF65-F5344CB8AC3E}">
        <p14:creationId xmlns:p14="http://schemas.microsoft.com/office/powerpoint/2010/main" val="335417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FA692EE9-78C4-AB47-9E39-DEC56DA698E3}" type="slidenum">
              <a:rPr lang="fr-FR" smtClean="0"/>
              <a:pPr>
                <a:defRPr/>
              </a:pPr>
              <a:t>8</a:t>
            </a:fld>
            <a:endParaRPr lang="fr-FR"/>
          </a:p>
        </p:txBody>
      </p:sp>
    </p:spTree>
    <p:extLst>
      <p:ext uri="{BB962C8B-B14F-4D97-AF65-F5344CB8AC3E}">
        <p14:creationId xmlns:p14="http://schemas.microsoft.com/office/powerpoint/2010/main" val="728616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0" indent="-57150">
              <a:spcBef>
                <a:spcPts val="1200"/>
              </a:spcBef>
              <a:buNone/>
            </a:pPr>
            <a:r>
              <a:rPr lang="fr-CA" sz="2000" b="1" dirty="0" smtClean="0">
                <a:latin typeface="Calibri" charset="0"/>
              </a:rPr>
              <a:t>1</a:t>
            </a:r>
            <a:r>
              <a:rPr lang="fr-CA" sz="2000" b="1" baseline="30000" dirty="0" smtClean="0">
                <a:latin typeface="Calibri" charset="0"/>
              </a:rPr>
              <a:t>re</a:t>
            </a:r>
            <a:r>
              <a:rPr lang="fr-CA" sz="2000" b="1" dirty="0" smtClean="0">
                <a:latin typeface="Calibri" charset="0"/>
              </a:rPr>
              <a:t> action de la Table : </a:t>
            </a:r>
          </a:p>
          <a:p>
            <a:pPr marL="742950" lvl="1" indent="-285750">
              <a:buFont typeface="Arial"/>
              <a:buChar char="•"/>
            </a:pPr>
            <a:r>
              <a:rPr lang="fr-CA" sz="1800" dirty="0" smtClean="0"/>
              <a:t>La Table organisait le 27 avril dernier un 1</a:t>
            </a:r>
            <a:r>
              <a:rPr lang="fr-CA" sz="1800" baseline="30000" dirty="0" smtClean="0"/>
              <a:t>er</a:t>
            </a:r>
            <a:r>
              <a:rPr lang="fr-CA" sz="1800" dirty="0" smtClean="0"/>
              <a:t> Rendez-vous des responsables (gestionnaires et professionnels) du développement local et régional des MRC </a:t>
            </a:r>
          </a:p>
          <a:p>
            <a:pPr lvl="1"/>
            <a:endParaRPr lang="fr-CA" sz="1800" dirty="0" smtClean="0"/>
          </a:p>
          <a:p>
            <a:pPr marL="742950" lvl="1" indent="-285750">
              <a:buFont typeface="Arial"/>
              <a:buChar char="•"/>
            </a:pPr>
            <a:r>
              <a:rPr lang="fr-CA" sz="1800" dirty="0" smtClean="0"/>
              <a:t>afin d’entamer une réflexion collective sur les défis et enjeux de développement de nos territoires </a:t>
            </a:r>
          </a:p>
          <a:p>
            <a:pPr marL="742950" lvl="1" indent="-285750">
              <a:buFont typeface="Arial"/>
              <a:buChar char="•"/>
            </a:pPr>
            <a:endParaRPr lang="fr-CA" sz="1800" dirty="0" smtClean="0"/>
          </a:p>
          <a:p>
            <a:pPr marL="742950" lvl="1" indent="-285750">
              <a:buFont typeface="Arial"/>
              <a:buChar char="•"/>
            </a:pPr>
            <a:r>
              <a:rPr lang="fr-CA" sz="1800" dirty="0" smtClean="0"/>
              <a:t>et d’identifier des pistes d’actions pour relever ces défis.</a:t>
            </a:r>
          </a:p>
        </p:txBody>
      </p:sp>
      <p:sp>
        <p:nvSpPr>
          <p:cNvPr id="4" name="Espace réservé du numéro de diapositive 3"/>
          <p:cNvSpPr>
            <a:spLocks noGrp="1"/>
          </p:cNvSpPr>
          <p:nvPr>
            <p:ph type="sldNum" sz="quarter" idx="10"/>
          </p:nvPr>
        </p:nvSpPr>
        <p:spPr/>
        <p:txBody>
          <a:bodyPr/>
          <a:lstStyle/>
          <a:p>
            <a:pPr>
              <a:defRPr/>
            </a:pPr>
            <a:fld id="{FA692EE9-78C4-AB47-9E39-DEC56DA698E3}" type="slidenum">
              <a:rPr lang="fr-FR" smtClean="0"/>
              <a:pPr>
                <a:defRPr/>
              </a:pPr>
              <a:t>9</a:t>
            </a:fld>
            <a:endParaRPr lang="fr-FR"/>
          </a:p>
        </p:txBody>
      </p:sp>
    </p:spTree>
    <p:extLst>
      <p:ext uri="{BB962C8B-B14F-4D97-AF65-F5344CB8AC3E}">
        <p14:creationId xmlns:p14="http://schemas.microsoft.com/office/powerpoint/2010/main" val="3266025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fr-CA" smtClean="0"/>
              <a:t>Cliquez et modifiez le titre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en-US" dirty="0"/>
          </a:p>
        </p:txBody>
      </p:sp>
      <p:sp>
        <p:nvSpPr>
          <p:cNvPr id="4" name="Date Placeholder 3"/>
          <p:cNvSpPr>
            <a:spLocks noGrp="1"/>
          </p:cNvSpPr>
          <p:nvPr>
            <p:ph type="dt" sz="half" idx="10"/>
          </p:nvPr>
        </p:nvSpPr>
        <p:spPr/>
        <p:txBody>
          <a:bodyPr/>
          <a:lstStyle>
            <a:lvl1pPr>
              <a:defRPr/>
            </a:lvl1pPr>
          </a:lstStyle>
          <a:p>
            <a:pPr>
              <a:defRPr/>
            </a:pPr>
            <a:fld id="{0EBDED23-8CDD-044F-96DE-E635E8CCB0B9}" type="datetimeFigureOut">
              <a:rPr lang="en-US"/>
              <a:pPr>
                <a:defRPr/>
              </a:pPr>
              <a:t>5/30/2016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D20A8D-BC8E-5348-A33C-CE01806FC0EB}" type="slidenum">
              <a:rPr lang="en-US"/>
              <a:pPr>
                <a:defRPr/>
              </a:pPr>
              <a:t>‹N°›</a:t>
            </a:fld>
            <a:endParaRPr lang="en-US"/>
          </a:p>
        </p:txBody>
      </p:sp>
    </p:spTree>
    <p:extLst>
      <p:ext uri="{BB962C8B-B14F-4D97-AF65-F5344CB8AC3E}">
        <p14:creationId xmlns:p14="http://schemas.microsoft.com/office/powerpoint/2010/main" val="3945756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fld id="{FCA7B129-D433-DF48-AF75-149EBFD556A6}" type="datetimeFigureOut">
              <a:rPr lang="en-US"/>
              <a:pPr>
                <a:defRPr/>
              </a:pPr>
              <a:t>5/30/2016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783058-60CF-3C4F-B463-1A357EE55DF2}" type="slidenum">
              <a:rPr lang="en-US"/>
              <a:pPr>
                <a:defRPr/>
              </a:pPr>
              <a:t>‹N°›</a:t>
            </a:fld>
            <a:endParaRPr lang="en-US"/>
          </a:p>
        </p:txBody>
      </p:sp>
    </p:spTree>
    <p:extLst>
      <p:ext uri="{BB962C8B-B14F-4D97-AF65-F5344CB8AC3E}">
        <p14:creationId xmlns:p14="http://schemas.microsoft.com/office/powerpoint/2010/main" val="1211596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72200" y="205980"/>
            <a:ext cx="2057400" cy="4388644"/>
          </a:xfrm>
        </p:spPr>
        <p:txBody>
          <a:bodyPr vert="eaVert"/>
          <a:lstStyle/>
          <a:p>
            <a:r>
              <a:rPr lang="fr-CA" smtClean="0"/>
              <a:t>Cliquez et modifiez le titre</a:t>
            </a:r>
            <a:endParaRPr lang="en-US" dirty="0"/>
          </a:p>
        </p:txBody>
      </p:sp>
      <p:sp>
        <p:nvSpPr>
          <p:cNvPr id="3" name="Vertical Text Placeholder 2"/>
          <p:cNvSpPr>
            <a:spLocks noGrp="1"/>
          </p:cNvSpPr>
          <p:nvPr>
            <p:ph type="body" orient="vert" idx="1"/>
          </p:nvPr>
        </p:nvSpPr>
        <p:spPr>
          <a:xfrm>
            <a:off x="457200" y="205980"/>
            <a:ext cx="5698976" cy="4388644"/>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D21C26ED-44F5-D746-BCC6-BFF0828B409F}" type="datetimeFigureOut">
              <a:rPr lang="en-US"/>
              <a:pPr>
                <a:defRPr/>
              </a:pPr>
              <a:t>5/30/2016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146621-44E9-2244-AA7E-76806E62EEDA}" type="slidenum">
              <a:rPr lang="en-US"/>
              <a:pPr>
                <a:defRPr/>
              </a:pPr>
              <a:t>‹N°›</a:t>
            </a:fld>
            <a:endParaRPr lang="en-US"/>
          </a:p>
        </p:txBody>
      </p:sp>
    </p:spTree>
    <p:extLst>
      <p:ext uri="{BB962C8B-B14F-4D97-AF65-F5344CB8AC3E}">
        <p14:creationId xmlns:p14="http://schemas.microsoft.com/office/powerpoint/2010/main" val="1870344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Date Placeholder 3"/>
          <p:cNvSpPr>
            <a:spLocks noGrp="1"/>
          </p:cNvSpPr>
          <p:nvPr>
            <p:ph type="dt" sz="half" idx="10"/>
          </p:nvPr>
        </p:nvSpPr>
        <p:spPr/>
        <p:txBody>
          <a:bodyPr/>
          <a:lstStyle>
            <a:lvl1pPr>
              <a:defRPr/>
            </a:lvl1pPr>
          </a:lstStyle>
          <a:p>
            <a:pPr>
              <a:defRPr/>
            </a:pPr>
            <a:fld id="{7DDA34A4-89DB-ED47-B6EF-549AF4EF19FD}" type="datetimeFigureOut">
              <a:rPr lang="en-US"/>
              <a:pPr>
                <a:defRPr/>
              </a:pPr>
              <a:t>5/30/2016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FB42026-C566-8141-B7B0-E2D1A6D45439}" type="slidenum">
              <a:rPr lang="en-US"/>
              <a:pPr>
                <a:defRPr/>
              </a:pPr>
              <a:t>‹N°›</a:t>
            </a:fld>
            <a:endParaRPr lang="en-US"/>
          </a:p>
        </p:txBody>
      </p:sp>
    </p:spTree>
    <p:extLst>
      <p:ext uri="{BB962C8B-B14F-4D97-AF65-F5344CB8AC3E}">
        <p14:creationId xmlns:p14="http://schemas.microsoft.com/office/powerpoint/2010/main" val="3420702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dirty="0"/>
          </a:p>
        </p:txBody>
      </p:sp>
      <p:sp>
        <p:nvSpPr>
          <p:cNvPr id="3" name="Content Placeholder 2"/>
          <p:cNvSpPr>
            <a:spLocks noGrp="1"/>
          </p:cNvSpPr>
          <p:nvPr>
            <p:ph idx="1"/>
          </p:nvPr>
        </p:nvSpPr>
        <p:spPr/>
        <p:txBody>
          <a:bodyPr/>
          <a:lstStyle>
            <a:lvl1pPr>
              <a:defRPr>
                <a:solidFill>
                  <a:srgbClr val="666666"/>
                </a:solidFill>
              </a:defRPr>
            </a:lvl1pPr>
            <a:lvl2pPr>
              <a:defRPr>
                <a:solidFill>
                  <a:srgbClr val="666666"/>
                </a:solidFill>
              </a:defRPr>
            </a:lvl2pPr>
            <a:lvl3pPr>
              <a:defRPr>
                <a:solidFill>
                  <a:srgbClr val="666666"/>
                </a:solidFill>
              </a:defRPr>
            </a:lvl3pPr>
            <a:lvl4pPr>
              <a:defRPr>
                <a:solidFill>
                  <a:srgbClr val="666666"/>
                </a:solidFill>
              </a:defRPr>
            </a:lvl4pPr>
            <a:lvl5pPr>
              <a:defRPr>
                <a:solidFill>
                  <a:srgbClr val="666666"/>
                </a:solidFill>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dirty="0"/>
          </a:p>
        </p:txBody>
      </p:sp>
      <p:sp>
        <p:nvSpPr>
          <p:cNvPr id="4" name="Date Placeholder 3"/>
          <p:cNvSpPr>
            <a:spLocks noGrp="1"/>
          </p:cNvSpPr>
          <p:nvPr>
            <p:ph type="dt" sz="half" idx="10"/>
          </p:nvPr>
        </p:nvSpPr>
        <p:spPr/>
        <p:txBody>
          <a:bodyPr/>
          <a:lstStyle>
            <a:lvl1pPr>
              <a:defRPr/>
            </a:lvl1pPr>
          </a:lstStyle>
          <a:p>
            <a:pPr>
              <a:defRPr/>
            </a:pPr>
            <a:fld id="{522FC6CB-9EEA-FC45-86E1-F9F41F31F439}" type="datetimeFigureOut">
              <a:rPr lang="en-US"/>
              <a:pPr>
                <a:defRPr/>
              </a:pPr>
              <a:t>5/30/2016</a:t>
            </a:fld>
            <a:endParaRPr lang="en-US"/>
          </a:p>
        </p:txBody>
      </p:sp>
      <p:sp>
        <p:nvSpPr>
          <p:cNvPr id="5" name="Footer Placeholder 4"/>
          <p:cNvSpPr>
            <a:spLocks noGrp="1"/>
          </p:cNvSpPr>
          <p:nvPr>
            <p:ph type="ftr" sz="quarter" idx="11"/>
          </p:nvPr>
        </p:nvSpPr>
        <p:spPr>
          <a:xfrm>
            <a:off x="3203848" y="4767263"/>
            <a:ext cx="4896544" cy="274637"/>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8316416" y="4767263"/>
            <a:ext cx="658416" cy="274637"/>
          </a:xfrm>
        </p:spPr>
        <p:txBody>
          <a:bodyPr/>
          <a:lstStyle>
            <a:lvl1pPr>
              <a:defRPr/>
            </a:lvl1pPr>
          </a:lstStyle>
          <a:p>
            <a:pPr>
              <a:defRPr/>
            </a:pPr>
            <a:fld id="{3B19537D-0C37-AC41-BD11-0F7E603E5B4F}" type="slidenum">
              <a:rPr lang="en-US"/>
              <a:pPr>
                <a:defRPr/>
              </a:pPr>
              <a:t>‹N°›</a:t>
            </a:fld>
            <a:endParaRPr lang="en-US"/>
          </a:p>
        </p:txBody>
      </p:sp>
    </p:spTree>
    <p:extLst>
      <p:ext uri="{BB962C8B-B14F-4D97-AF65-F5344CB8AC3E}">
        <p14:creationId xmlns:p14="http://schemas.microsoft.com/office/powerpoint/2010/main" val="866670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fr-CA" smtClean="0"/>
              <a:t>Cliquez et modifiez le titre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6666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Date Placeholder 3"/>
          <p:cNvSpPr>
            <a:spLocks noGrp="1"/>
          </p:cNvSpPr>
          <p:nvPr>
            <p:ph type="dt" sz="half" idx="10"/>
          </p:nvPr>
        </p:nvSpPr>
        <p:spPr/>
        <p:txBody>
          <a:bodyPr/>
          <a:lstStyle>
            <a:lvl1pPr>
              <a:defRPr/>
            </a:lvl1pPr>
          </a:lstStyle>
          <a:p>
            <a:pPr>
              <a:defRPr/>
            </a:pPr>
            <a:fld id="{441BBF55-DB61-7B48-8850-F983FF16D8B8}" type="datetimeFigureOut">
              <a:rPr lang="en-US"/>
              <a:pPr>
                <a:defRPr/>
              </a:pPr>
              <a:t>5/30/2016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008440-431A-1141-898D-52C0B89C4040}" type="slidenum">
              <a:rPr lang="en-US"/>
              <a:pPr>
                <a:defRPr/>
              </a:pPr>
              <a:t>‹N°›</a:t>
            </a:fld>
            <a:endParaRPr lang="en-US"/>
          </a:p>
        </p:txBody>
      </p:sp>
    </p:spTree>
    <p:extLst>
      <p:ext uri="{BB962C8B-B14F-4D97-AF65-F5344CB8AC3E}">
        <p14:creationId xmlns:p14="http://schemas.microsoft.com/office/powerpoint/2010/main" val="216874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Content Placeholder 3"/>
          <p:cNvSpPr>
            <a:spLocks noGrp="1"/>
          </p:cNvSpPr>
          <p:nvPr>
            <p:ph sz="half" idx="2"/>
          </p:nvPr>
        </p:nvSpPr>
        <p:spPr>
          <a:xfrm>
            <a:off x="4648200" y="1200151"/>
            <a:ext cx="3812232"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5" name="Date Placeholder 3"/>
          <p:cNvSpPr>
            <a:spLocks noGrp="1"/>
          </p:cNvSpPr>
          <p:nvPr>
            <p:ph type="dt" sz="half" idx="10"/>
          </p:nvPr>
        </p:nvSpPr>
        <p:spPr/>
        <p:txBody>
          <a:bodyPr/>
          <a:lstStyle>
            <a:lvl1pPr>
              <a:defRPr/>
            </a:lvl1pPr>
          </a:lstStyle>
          <a:p>
            <a:pPr>
              <a:defRPr/>
            </a:pPr>
            <a:fld id="{C1AF05F8-A415-374E-AD3E-79580B5094E5}" type="datetimeFigureOut">
              <a:rPr lang="en-US"/>
              <a:pPr>
                <a:defRPr/>
              </a:pPr>
              <a:t>5/30/2016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ABCA36-9F47-FE45-8AF9-C375566587EC}" type="slidenum">
              <a:rPr lang="en-US"/>
              <a:pPr>
                <a:defRPr/>
              </a:pPr>
              <a:t>‹N°›</a:t>
            </a:fld>
            <a:endParaRPr lang="en-US"/>
          </a:p>
        </p:txBody>
      </p:sp>
    </p:spTree>
    <p:extLst>
      <p:ext uri="{BB962C8B-B14F-4D97-AF65-F5344CB8AC3E}">
        <p14:creationId xmlns:p14="http://schemas.microsoft.com/office/powerpoint/2010/main" val="3576117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Cliquez et modifiez le titre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5" name="Text Placeholder 4"/>
          <p:cNvSpPr>
            <a:spLocks noGrp="1"/>
          </p:cNvSpPr>
          <p:nvPr>
            <p:ph type="body" sz="quarter" idx="3"/>
          </p:nvPr>
        </p:nvSpPr>
        <p:spPr>
          <a:xfrm>
            <a:off x="456267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Content Placeholder 5"/>
          <p:cNvSpPr>
            <a:spLocks noGrp="1"/>
          </p:cNvSpPr>
          <p:nvPr>
            <p:ph sz="quarter" idx="4"/>
          </p:nvPr>
        </p:nvSpPr>
        <p:spPr>
          <a:xfrm>
            <a:off x="4562674" y="1631156"/>
            <a:ext cx="396976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7" name="Date Placeholder 3"/>
          <p:cNvSpPr>
            <a:spLocks noGrp="1"/>
          </p:cNvSpPr>
          <p:nvPr>
            <p:ph type="dt" sz="half" idx="10"/>
          </p:nvPr>
        </p:nvSpPr>
        <p:spPr/>
        <p:txBody>
          <a:bodyPr/>
          <a:lstStyle>
            <a:lvl1pPr>
              <a:defRPr/>
            </a:lvl1pPr>
          </a:lstStyle>
          <a:p>
            <a:pPr>
              <a:defRPr/>
            </a:pPr>
            <a:fld id="{6D923B33-E87B-8344-95C8-BEC915AE83CC}" type="datetimeFigureOut">
              <a:rPr lang="en-US"/>
              <a:pPr>
                <a:defRPr/>
              </a:pPr>
              <a:t>5/30/2016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0C2F49-D799-0D4E-9C77-DC2C947E9264}" type="slidenum">
              <a:rPr lang="en-US"/>
              <a:pPr>
                <a:defRPr/>
              </a:pPr>
              <a:t>‹N°›</a:t>
            </a:fld>
            <a:endParaRPr lang="en-US"/>
          </a:p>
        </p:txBody>
      </p:sp>
    </p:spTree>
    <p:extLst>
      <p:ext uri="{BB962C8B-B14F-4D97-AF65-F5344CB8AC3E}">
        <p14:creationId xmlns:p14="http://schemas.microsoft.com/office/powerpoint/2010/main" val="2664359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lang="en-US"/>
          </a:p>
        </p:txBody>
      </p:sp>
      <p:sp>
        <p:nvSpPr>
          <p:cNvPr id="3" name="Date Placeholder 3"/>
          <p:cNvSpPr>
            <a:spLocks noGrp="1"/>
          </p:cNvSpPr>
          <p:nvPr>
            <p:ph type="dt" sz="half" idx="10"/>
          </p:nvPr>
        </p:nvSpPr>
        <p:spPr/>
        <p:txBody>
          <a:bodyPr/>
          <a:lstStyle>
            <a:lvl1pPr>
              <a:defRPr/>
            </a:lvl1pPr>
          </a:lstStyle>
          <a:p>
            <a:pPr>
              <a:defRPr/>
            </a:pPr>
            <a:fld id="{F4F40667-0BDC-F641-8808-B947C49570F3}" type="datetimeFigureOut">
              <a:rPr lang="en-US"/>
              <a:pPr>
                <a:defRPr/>
              </a:pPr>
              <a:t>5/30/2016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215DE90-8461-2041-ABB9-A2DA59F9CA97}" type="slidenum">
              <a:rPr lang="en-US"/>
              <a:pPr>
                <a:defRPr/>
              </a:pPr>
              <a:t>‹N°›</a:t>
            </a:fld>
            <a:endParaRPr lang="en-US"/>
          </a:p>
        </p:txBody>
      </p:sp>
    </p:spTree>
    <p:extLst>
      <p:ext uri="{BB962C8B-B14F-4D97-AF65-F5344CB8AC3E}">
        <p14:creationId xmlns:p14="http://schemas.microsoft.com/office/powerpoint/2010/main" val="3259534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725C79-1F37-7441-835D-A298E6B2FC58}" type="datetimeFigureOut">
              <a:rPr lang="en-US"/>
              <a:pPr>
                <a:defRPr/>
              </a:pPr>
              <a:t>5/30/2016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D5278E-94C6-4549-BEBC-DEEDC00C8BC5}" type="slidenum">
              <a:rPr lang="en-US"/>
              <a:pPr>
                <a:defRPr/>
              </a:pPr>
              <a:t>‹N°›</a:t>
            </a:fld>
            <a:endParaRPr lang="en-US"/>
          </a:p>
        </p:txBody>
      </p:sp>
    </p:spTree>
    <p:extLst>
      <p:ext uri="{BB962C8B-B14F-4D97-AF65-F5344CB8AC3E}">
        <p14:creationId xmlns:p14="http://schemas.microsoft.com/office/powerpoint/2010/main" val="670176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fr-CA" smtClean="0"/>
              <a:t>Cliquez et modifiez le titre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fld id="{1359ED47-25E1-0A4A-BA13-FBB1EFF031F0}" type="datetimeFigureOut">
              <a:rPr lang="en-US"/>
              <a:pPr>
                <a:defRPr/>
              </a:pPr>
              <a:t>5/30/2016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3875E9-9235-4D48-8FF7-27CE6A366E07}" type="slidenum">
              <a:rPr lang="en-US"/>
              <a:pPr>
                <a:defRPr/>
              </a:pPr>
              <a:t>‹N°›</a:t>
            </a:fld>
            <a:endParaRPr lang="en-US"/>
          </a:p>
        </p:txBody>
      </p:sp>
    </p:spTree>
    <p:extLst>
      <p:ext uri="{BB962C8B-B14F-4D97-AF65-F5344CB8AC3E}">
        <p14:creationId xmlns:p14="http://schemas.microsoft.com/office/powerpoint/2010/main" val="2934524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fr-CA" smtClean="0"/>
              <a:t>Cliquez et modifiez le titre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A" noProof="0" smtClean="0"/>
              <a:t>Faire glisser l'image vers l'espace réservé ou cliquer sur l'icône pour l'ajouter</a:t>
            </a:r>
            <a:endParaRPr lang="en-US" noProof="0" smtClean="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fld id="{2B95A517-94BB-7C40-AE1B-2EF8032A9D70}" type="datetimeFigureOut">
              <a:rPr lang="en-US"/>
              <a:pPr>
                <a:defRPr/>
              </a:pPr>
              <a:t>5/30/2016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C7B89A-44D8-5A48-A0E5-CB4B74016317}" type="slidenum">
              <a:rPr lang="en-US"/>
              <a:pPr>
                <a:defRPr/>
              </a:pPr>
              <a:t>‹N°›</a:t>
            </a:fld>
            <a:endParaRPr lang="en-US"/>
          </a:p>
        </p:txBody>
      </p:sp>
    </p:spTree>
    <p:extLst>
      <p:ext uri="{BB962C8B-B14F-4D97-AF65-F5344CB8AC3E}">
        <p14:creationId xmlns:p14="http://schemas.microsoft.com/office/powerpoint/2010/main" val="2110985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0025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CA"/>
              <a:t>Titre</a:t>
            </a:r>
            <a:endParaRPr lang="en-US"/>
          </a:p>
        </p:txBody>
      </p:sp>
      <p:sp>
        <p:nvSpPr>
          <p:cNvPr id="1027" name="Text Placeholder 2"/>
          <p:cNvSpPr>
            <a:spLocks noGrp="1"/>
          </p:cNvSpPr>
          <p:nvPr>
            <p:ph type="body" idx="1"/>
          </p:nvPr>
        </p:nvSpPr>
        <p:spPr bwMode="auto">
          <a:xfrm>
            <a:off x="457200" y="1200150"/>
            <a:ext cx="8002588"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en-US"/>
          </a:p>
        </p:txBody>
      </p:sp>
      <p:sp>
        <p:nvSpPr>
          <p:cNvPr id="4" name="Date Placeholder 3"/>
          <p:cNvSpPr>
            <a:spLocks noGrp="1"/>
          </p:cNvSpPr>
          <p:nvPr>
            <p:ph type="dt" sz="half" idx="2"/>
          </p:nvPr>
        </p:nvSpPr>
        <p:spPr>
          <a:xfrm>
            <a:off x="1907704" y="4767263"/>
            <a:ext cx="1090464"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a:defRPr/>
            </a:pPr>
            <a:fld id="{3D2BA772-6BCC-DC4E-A504-FE6383C9219C}" type="datetimeFigureOut">
              <a:rPr lang="en-US"/>
              <a:pPr>
                <a:defRPr/>
              </a:pPr>
              <a:t>5/30/2016</a:t>
            </a:fld>
            <a:endParaRPr lang="en-US" dirty="0"/>
          </a:p>
        </p:txBody>
      </p:sp>
      <p:sp>
        <p:nvSpPr>
          <p:cNvPr id="5" name="Footer Placeholder 4"/>
          <p:cNvSpPr>
            <a:spLocks noGrp="1"/>
          </p:cNvSpPr>
          <p:nvPr>
            <p:ph type="ftr" sz="quarter" idx="3"/>
          </p:nvPr>
        </p:nvSpPr>
        <p:spPr>
          <a:xfrm>
            <a:off x="3419872" y="4767263"/>
            <a:ext cx="4464496"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316416" y="4767263"/>
            <a:ext cx="658416"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a:defRPr/>
            </a:pPr>
            <a:fld id="{7ECB2358-010E-4A4D-8BEE-AE59BB962928}" type="slidenum">
              <a:rPr lang="en-US"/>
              <a:pPr>
                <a:defRPr/>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eaLnBrk="1" fontAlgn="base" hangingPunct="1">
        <a:spcBef>
          <a:spcPct val="0"/>
        </a:spcBef>
        <a:spcAft>
          <a:spcPct val="0"/>
        </a:spcAft>
        <a:defRPr sz="4400" kern="1200">
          <a:solidFill>
            <a:srgbClr val="666666"/>
          </a:solidFill>
          <a:latin typeface="+mj-lt"/>
          <a:ea typeface="ＭＳ Ｐゴシック" charset="0"/>
          <a:cs typeface="ＭＳ Ｐゴシック" charset="0"/>
        </a:defRPr>
      </a:lvl1pPr>
      <a:lvl2pPr algn="l" rtl="0" eaLnBrk="1" fontAlgn="base" hangingPunct="1">
        <a:spcBef>
          <a:spcPct val="0"/>
        </a:spcBef>
        <a:spcAft>
          <a:spcPct val="0"/>
        </a:spcAft>
        <a:defRPr sz="4400">
          <a:solidFill>
            <a:srgbClr val="666666"/>
          </a:solidFill>
          <a:latin typeface="Calibri" pitchFamily="34" charset="0"/>
          <a:ea typeface="ＭＳ Ｐゴシック" charset="0"/>
          <a:cs typeface="ＭＳ Ｐゴシック" charset="0"/>
        </a:defRPr>
      </a:lvl2pPr>
      <a:lvl3pPr algn="l" rtl="0" eaLnBrk="1" fontAlgn="base" hangingPunct="1">
        <a:spcBef>
          <a:spcPct val="0"/>
        </a:spcBef>
        <a:spcAft>
          <a:spcPct val="0"/>
        </a:spcAft>
        <a:defRPr sz="4400">
          <a:solidFill>
            <a:srgbClr val="666666"/>
          </a:solidFill>
          <a:latin typeface="Calibri" pitchFamily="34" charset="0"/>
          <a:ea typeface="ＭＳ Ｐゴシック" charset="0"/>
          <a:cs typeface="ＭＳ Ｐゴシック" charset="0"/>
        </a:defRPr>
      </a:lvl3pPr>
      <a:lvl4pPr algn="l" rtl="0" eaLnBrk="1" fontAlgn="base" hangingPunct="1">
        <a:spcBef>
          <a:spcPct val="0"/>
        </a:spcBef>
        <a:spcAft>
          <a:spcPct val="0"/>
        </a:spcAft>
        <a:defRPr sz="4400">
          <a:solidFill>
            <a:srgbClr val="666666"/>
          </a:solidFill>
          <a:latin typeface="Calibri" pitchFamily="34" charset="0"/>
          <a:ea typeface="ＭＳ Ｐゴシック" charset="0"/>
          <a:cs typeface="ＭＳ Ｐゴシック" charset="0"/>
        </a:defRPr>
      </a:lvl4pPr>
      <a:lvl5pPr algn="l" rtl="0" eaLnBrk="1" fontAlgn="base" hangingPunct="1">
        <a:spcBef>
          <a:spcPct val="0"/>
        </a:spcBef>
        <a:spcAft>
          <a:spcPct val="0"/>
        </a:spcAft>
        <a:defRPr sz="4400">
          <a:solidFill>
            <a:srgbClr val="666666"/>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66666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rgbClr val="666666"/>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rgbClr val="666666"/>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rgbClr val="666666"/>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rgbClr val="666666"/>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ctrTitle"/>
          </p:nvPr>
        </p:nvSpPr>
        <p:spPr>
          <a:xfrm>
            <a:off x="2555875" y="2716213"/>
            <a:ext cx="5761038" cy="1535112"/>
          </a:xfrm>
        </p:spPr>
        <p:txBody>
          <a:bodyPr anchor="b"/>
          <a:lstStyle/>
          <a:p>
            <a:r>
              <a:rPr lang="en-CA" sz="2800" b="1" dirty="0">
                <a:solidFill>
                  <a:schemeClr val="tx1"/>
                </a:solidFill>
              </a:rPr>
              <a:t/>
            </a:r>
            <a:br>
              <a:rPr lang="en-CA" sz="2800" b="1" dirty="0">
                <a:solidFill>
                  <a:schemeClr val="tx1"/>
                </a:solidFill>
              </a:rPr>
            </a:br>
            <a:r>
              <a:rPr lang="en-CA" sz="2800" b="1" dirty="0">
                <a:solidFill>
                  <a:schemeClr val="tx1"/>
                </a:solidFill>
              </a:rPr>
              <a:t/>
            </a:r>
            <a:br>
              <a:rPr lang="en-CA" sz="2800" b="1" dirty="0">
                <a:solidFill>
                  <a:schemeClr val="tx1"/>
                </a:solidFill>
              </a:rPr>
            </a:br>
            <a:r>
              <a:rPr lang="en-CA" sz="2800" b="1" dirty="0" smtClean="0">
                <a:solidFill>
                  <a:schemeClr val="tx1"/>
                </a:solidFill>
              </a:rPr>
              <a:t/>
            </a:r>
            <a:br>
              <a:rPr lang="en-CA" sz="2800" b="1" dirty="0" smtClean="0">
                <a:solidFill>
                  <a:schemeClr val="tx1"/>
                </a:solidFill>
              </a:rPr>
            </a:br>
            <a:r>
              <a:rPr lang="en-CA" sz="2800" b="1" dirty="0">
                <a:solidFill>
                  <a:schemeClr val="tx1"/>
                </a:solidFill>
              </a:rPr>
              <a:t/>
            </a:r>
            <a:br>
              <a:rPr lang="en-CA" sz="2800" b="1" dirty="0">
                <a:solidFill>
                  <a:schemeClr val="tx1"/>
                </a:solidFill>
              </a:rPr>
            </a:br>
            <a:r>
              <a:rPr lang="en-CA" sz="2800" dirty="0" smtClean="0">
                <a:solidFill>
                  <a:schemeClr val="tx1"/>
                </a:solidFill>
              </a:rPr>
              <a:t> </a:t>
            </a:r>
            <a:r>
              <a:rPr lang="en-CA" sz="2800" dirty="0">
                <a:solidFill>
                  <a:schemeClr val="tx1"/>
                </a:solidFill>
              </a:rPr>
              <a:t/>
            </a:r>
            <a:br>
              <a:rPr lang="en-CA" sz="2800" dirty="0">
                <a:solidFill>
                  <a:schemeClr val="tx1"/>
                </a:solidFill>
              </a:rPr>
            </a:br>
            <a:r>
              <a:rPr lang="fr-CA" dirty="0">
                <a:latin typeface="Calibri" charset="0"/>
              </a:rPr>
              <a:t/>
            </a:r>
            <a:br>
              <a:rPr lang="fr-CA" dirty="0">
                <a:latin typeface="Calibri" charset="0"/>
              </a:rPr>
            </a:br>
            <a:r>
              <a:rPr lang="fr-CA" dirty="0" smtClean="0">
                <a:latin typeface="Calibri" charset="0"/>
              </a:rPr>
              <a:t/>
            </a:r>
            <a:br>
              <a:rPr lang="fr-CA" dirty="0" smtClean="0">
                <a:latin typeface="Calibri" charset="0"/>
              </a:rPr>
            </a:br>
            <a:r>
              <a:rPr lang="fr-CA" dirty="0" smtClean="0">
                <a:latin typeface="Calibri" charset="0"/>
              </a:rPr>
              <a:t>Présentation</a:t>
            </a:r>
            <a:br>
              <a:rPr lang="fr-CA" dirty="0" smtClean="0">
                <a:latin typeface="Calibri" charset="0"/>
              </a:rPr>
            </a:br>
            <a:r>
              <a:rPr lang="fr-CA" sz="2800" dirty="0" smtClean="0">
                <a:latin typeface="Calibri" charset="0"/>
              </a:rPr>
              <a:t>Colloque du RQDS</a:t>
            </a:r>
            <a:br>
              <a:rPr lang="fr-CA" sz="2800" dirty="0" smtClean="0">
                <a:latin typeface="Calibri" charset="0"/>
              </a:rPr>
            </a:br>
            <a:r>
              <a:rPr lang="fr-CA" sz="2800" dirty="0" smtClean="0">
                <a:latin typeface="Calibri" charset="0"/>
              </a:rPr>
              <a:t>19 mai 2016</a:t>
            </a:r>
            <a:endParaRPr lang="en-US" sz="2800" dirty="0">
              <a:latin typeface="Calibri" charset="0"/>
            </a:endParaRPr>
          </a:p>
        </p:txBody>
      </p:sp>
      <p:pic>
        <p:nvPicPr>
          <p:cNvPr id="2" name="Image 1" descr="Logo_table-concertation_2016_800px.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44208" y="210622"/>
            <a:ext cx="2438025" cy="196404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83518"/>
            <a:ext cx="8002588" cy="857250"/>
          </a:xfrm>
        </p:spPr>
        <p:txBody>
          <a:bodyPr/>
          <a:lstStyle/>
          <a:p>
            <a:r>
              <a:rPr lang="fr-FR" b="1" dirty="0"/>
              <a:t>N</a:t>
            </a:r>
            <a:r>
              <a:rPr lang="fr-FR" b="1" dirty="0" smtClean="0"/>
              <a:t>ouvel outil de développement pour les MRC</a:t>
            </a:r>
            <a:endParaRPr lang="fr-FR" b="1" dirty="0"/>
          </a:p>
        </p:txBody>
      </p:sp>
      <p:sp>
        <p:nvSpPr>
          <p:cNvPr id="5" name="Espace réservé du contenu 4"/>
          <p:cNvSpPr>
            <a:spLocks noGrp="1"/>
          </p:cNvSpPr>
          <p:nvPr>
            <p:ph idx="1"/>
          </p:nvPr>
        </p:nvSpPr>
        <p:spPr/>
        <p:txBody>
          <a:bodyPr/>
          <a:lstStyle/>
          <a:p>
            <a:pPr marL="0" indent="0">
              <a:buNone/>
            </a:pPr>
            <a:endParaRPr lang="fr-FR" b="1" dirty="0" smtClean="0"/>
          </a:p>
          <a:p>
            <a:pPr marL="0" indent="0">
              <a:buNone/>
            </a:pPr>
            <a:r>
              <a:rPr lang="fr-FR" b="1" dirty="0" smtClean="0"/>
              <a:t>Le Fonds de développement des territoires – FDT</a:t>
            </a:r>
          </a:p>
          <a:p>
            <a:r>
              <a:rPr lang="fr-FR" sz="2800" i="1" dirty="0" smtClean="0"/>
              <a:t>Analyse par l’équipe de la FQM de la première année de mise en œuvre du FDT</a:t>
            </a:r>
            <a:endParaRPr lang="fr-FR" sz="2800" i="1" dirty="0"/>
          </a:p>
        </p:txBody>
      </p:sp>
    </p:spTree>
    <p:extLst>
      <p:ext uri="{BB962C8B-B14F-4D97-AF65-F5344CB8AC3E}">
        <p14:creationId xmlns:p14="http://schemas.microsoft.com/office/powerpoint/2010/main" val="3345064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75"/>
            <a:ext cx="8219256" cy="857250"/>
          </a:xfrm>
        </p:spPr>
        <p:txBody>
          <a:bodyPr/>
          <a:lstStyle/>
          <a:p>
            <a:r>
              <a:rPr lang="fr-CA" b="1" dirty="0" smtClean="0"/>
              <a:t>FDT-Priorités </a:t>
            </a:r>
            <a:r>
              <a:rPr lang="fr-CA" b="1" dirty="0"/>
              <a:t>d’intervention </a:t>
            </a:r>
            <a:r>
              <a:rPr lang="fr-CA" b="1" dirty="0" smtClean="0"/>
              <a:t>15-16</a:t>
            </a:r>
            <a:endParaRPr lang="fr-FR" dirty="0"/>
          </a:p>
        </p:txBody>
      </p:sp>
      <p:pic>
        <p:nvPicPr>
          <p:cNvPr id="4" name="Espace réservé du contenu 5"/>
          <p:cNvPicPr>
            <a:picLocks noGrp="1" noChangeAspect="1"/>
          </p:cNvPicPr>
          <p:nvPr>
            <p:ph idx="1"/>
          </p:nvPr>
        </p:nvPicPr>
        <p:blipFill rotWithShape="1">
          <a:blip r:embed="rId3"/>
          <a:srcRect l="-804" r="-814"/>
          <a:stretch/>
        </p:blipFill>
        <p:spPr>
          <a:xfrm>
            <a:off x="1691680" y="1131590"/>
            <a:ext cx="6624736" cy="3744416"/>
          </a:xfrm>
          <a:ln w="12700">
            <a:noFill/>
          </a:ln>
        </p:spPr>
      </p:pic>
    </p:spTree>
    <p:extLst>
      <p:ext uri="{BB962C8B-B14F-4D97-AF65-F5344CB8AC3E}">
        <p14:creationId xmlns:p14="http://schemas.microsoft.com/office/powerpoint/2010/main" val="4279161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75"/>
            <a:ext cx="8147248" cy="857250"/>
          </a:xfrm>
        </p:spPr>
        <p:txBody>
          <a:bodyPr/>
          <a:lstStyle/>
          <a:p>
            <a:r>
              <a:rPr lang="fr-CA" b="1" dirty="0"/>
              <a:t>FDT-Priorités d’intervention </a:t>
            </a:r>
            <a:r>
              <a:rPr lang="fr-CA" b="1" dirty="0" smtClean="0"/>
              <a:t>15-16</a:t>
            </a:r>
            <a:endParaRPr lang="fr-FR" dirty="0"/>
          </a:p>
        </p:txBody>
      </p:sp>
      <p:pic>
        <p:nvPicPr>
          <p:cNvPr id="4" name="Espace réservé du contenu 3"/>
          <p:cNvPicPr>
            <a:picLocks noGrp="1" noChangeAspect="1"/>
          </p:cNvPicPr>
          <p:nvPr>
            <p:ph idx="1"/>
          </p:nvPr>
        </p:nvPicPr>
        <p:blipFill>
          <a:blip r:embed="rId3"/>
          <a:srcRect l="-11162" r="-11162"/>
          <a:stretch>
            <a:fillRect/>
          </a:stretch>
        </p:blipFill>
        <p:spPr>
          <a:xfrm>
            <a:off x="657803" y="1131590"/>
            <a:ext cx="8319282" cy="3528392"/>
          </a:xfrm>
        </p:spPr>
      </p:pic>
    </p:spTree>
    <p:extLst>
      <p:ext uri="{BB962C8B-B14F-4D97-AF65-F5344CB8AC3E}">
        <p14:creationId xmlns:p14="http://schemas.microsoft.com/office/powerpoint/2010/main" val="1367032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11510"/>
            <a:ext cx="8002588" cy="857250"/>
          </a:xfrm>
        </p:spPr>
        <p:txBody>
          <a:bodyPr/>
          <a:lstStyle/>
          <a:p>
            <a:r>
              <a:rPr lang="fr-CA" sz="2800" b="1" dirty="0"/>
              <a:t>Défis identifiés par les </a:t>
            </a:r>
            <a:r>
              <a:rPr lang="fr-CA" sz="2800" b="1" dirty="0" smtClean="0"/>
              <a:t>responsables</a:t>
            </a:r>
            <a:br>
              <a:rPr lang="fr-CA" sz="2800" b="1" dirty="0" smtClean="0"/>
            </a:br>
            <a:r>
              <a:rPr lang="fr-CA" sz="2800" b="1" dirty="0" smtClean="0"/>
              <a:t>du </a:t>
            </a:r>
            <a:r>
              <a:rPr lang="fr-CA" sz="2800" b="1" dirty="0"/>
              <a:t>développement local et régional </a:t>
            </a:r>
            <a:r>
              <a:rPr lang="fr-CA" sz="2800" b="1" dirty="0" smtClean="0"/>
              <a:t>(en %)</a:t>
            </a:r>
            <a:br>
              <a:rPr lang="fr-CA" sz="2800" b="1" dirty="0" smtClean="0"/>
            </a:br>
            <a:r>
              <a:rPr lang="fr-CA" sz="2800" b="1" dirty="0" smtClean="0"/>
              <a:t>lors du 1</a:t>
            </a:r>
            <a:r>
              <a:rPr lang="fr-CA" sz="2800" b="1" baseline="30000" dirty="0" smtClean="0"/>
              <a:t>er</a:t>
            </a:r>
            <a:r>
              <a:rPr lang="fr-CA" sz="2800" b="1" dirty="0" smtClean="0"/>
              <a:t> Rendez-vous du 27 avril 2016</a:t>
            </a:r>
            <a:endParaRPr lang="fr-FR" sz="2800" dirty="0"/>
          </a:p>
        </p:txBody>
      </p:sp>
      <p:pic>
        <p:nvPicPr>
          <p:cNvPr id="4" name="Espace réservé du contenu 3"/>
          <p:cNvPicPr>
            <a:picLocks noGrp="1" noChangeAspect="1"/>
          </p:cNvPicPr>
          <p:nvPr>
            <p:ph idx="1"/>
          </p:nvPr>
        </p:nvPicPr>
        <p:blipFill>
          <a:blip r:embed="rId3">
            <a:clrChange>
              <a:clrFrom>
                <a:srgbClr val="FFFFFF"/>
              </a:clrFrom>
              <a:clrTo>
                <a:srgbClr val="FFFFFF">
                  <a:alpha val="0"/>
                </a:srgbClr>
              </a:clrTo>
            </a:clrChange>
          </a:blip>
          <a:srcRect l="-3291" r="-3291"/>
          <a:stretch>
            <a:fillRect/>
          </a:stretch>
        </p:blipFill>
        <p:spPr>
          <a:xfrm>
            <a:off x="886996" y="1563638"/>
            <a:ext cx="7861468" cy="3334223"/>
          </a:xfrm>
          <a:prstGeom prst="rect">
            <a:avLst/>
          </a:prstGeom>
        </p:spPr>
      </p:pic>
    </p:spTree>
    <p:extLst>
      <p:ext uri="{BB962C8B-B14F-4D97-AF65-F5344CB8AC3E}">
        <p14:creationId xmlns:p14="http://schemas.microsoft.com/office/powerpoint/2010/main" val="2643556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23478"/>
            <a:ext cx="8280920" cy="857250"/>
          </a:xfrm>
        </p:spPr>
        <p:txBody>
          <a:bodyPr/>
          <a:lstStyle/>
          <a:p>
            <a:r>
              <a:rPr lang="fr-CA" sz="2000" b="1" dirty="0"/>
              <a:t>Bilan des solutions aux défis identifiés par les responsables du développement local et régional lors du 1</a:t>
            </a:r>
            <a:r>
              <a:rPr lang="fr-CA" sz="2000" b="1" baseline="30000" dirty="0"/>
              <a:t>er</a:t>
            </a:r>
            <a:r>
              <a:rPr lang="fr-CA" sz="2000" b="1" dirty="0"/>
              <a:t> Rendez-vous du 27 avril 2016</a:t>
            </a:r>
            <a:endParaRPr lang="fr-FR" sz="2000" dirty="0"/>
          </a:p>
        </p:txBody>
      </p:sp>
      <p:pic>
        <p:nvPicPr>
          <p:cNvPr id="4" name="Espace réservé du contenu 3"/>
          <p:cNvPicPr>
            <a:picLocks noGrp="1" noChangeAspect="1"/>
          </p:cNvPicPr>
          <p:nvPr>
            <p:ph idx="1"/>
          </p:nvPr>
        </p:nvPicPr>
        <p:blipFill rotWithShape="1">
          <a:blip r:embed="rId3"/>
          <a:srcRect l="-7841" r="-8254"/>
          <a:stretch/>
        </p:blipFill>
        <p:spPr>
          <a:xfrm>
            <a:off x="1979711" y="1131590"/>
            <a:ext cx="5688633" cy="3747863"/>
          </a:xfrm>
          <a:prstGeom prst="rect">
            <a:avLst/>
          </a:prstGeom>
        </p:spPr>
      </p:pic>
    </p:spTree>
    <p:extLst>
      <p:ext uri="{BB962C8B-B14F-4D97-AF65-F5344CB8AC3E}">
        <p14:creationId xmlns:p14="http://schemas.microsoft.com/office/powerpoint/2010/main" val="2573959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t>Nouvelle gouvernance régionale </a:t>
            </a:r>
            <a:endParaRPr lang="fr-FR" dirty="0"/>
          </a:p>
        </p:txBody>
      </p:sp>
      <p:sp>
        <p:nvSpPr>
          <p:cNvPr id="3" name="Espace réservé du contenu 2"/>
          <p:cNvSpPr>
            <a:spLocks noGrp="1"/>
          </p:cNvSpPr>
          <p:nvPr>
            <p:ph idx="1"/>
          </p:nvPr>
        </p:nvSpPr>
        <p:spPr/>
        <p:txBody>
          <a:bodyPr/>
          <a:lstStyle/>
          <a:p>
            <a:pPr marL="0" indent="0">
              <a:spcAft>
                <a:spcPts val="600"/>
              </a:spcAft>
              <a:buNone/>
            </a:pPr>
            <a:r>
              <a:rPr lang="fr-CA" sz="3000" b="1" dirty="0">
                <a:latin typeface="Calibri" charset="0"/>
              </a:rPr>
              <a:t>En conclusion </a:t>
            </a:r>
          </a:p>
          <a:p>
            <a:r>
              <a:rPr lang="fr-CA" sz="2200" dirty="0" smtClean="0">
                <a:latin typeface="Calibri" charset="0"/>
              </a:rPr>
              <a:t>Oui, </a:t>
            </a:r>
            <a:r>
              <a:rPr lang="fr-CA" sz="2200" dirty="0">
                <a:latin typeface="Calibri" charset="0"/>
              </a:rPr>
              <a:t>2015 aura été une année difficile, une année de </a:t>
            </a:r>
            <a:r>
              <a:rPr lang="fr-CA" sz="2200" dirty="0" smtClean="0">
                <a:latin typeface="Calibri" charset="0"/>
              </a:rPr>
              <a:t>très</a:t>
            </a:r>
            <a:br>
              <a:rPr lang="fr-CA" sz="2200" dirty="0" smtClean="0">
                <a:latin typeface="Calibri" charset="0"/>
              </a:rPr>
            </a:br>
            <a:r>
              <a:rPr lang="fr-CA" sz="2200" dirty="0" smtClean="0">
                <a:latin typeface="Calibri" charset="0"/>
              </a:rPr>
              <a:t>grands </a:t>
            </a:r>
            <a:r>
              <a:rPr lang="fr-CA" sz="2200" dirty="0">
                <a:latin typeface="Calibri" charset="0"/>
              </a:rPr>
              <a:t>changements. </a:t>
            </a:r>
          </a:p>
          <a:p>
            <a:r>
              <a:rPr lang="fr-CA" sz="2200" dirty="0">
                <a:latin typeface="Calibri" charset="0"/>
              </a:rPr>
              <a:t>Cependant, la majorité des territoires ont pris le temps de réfléchir et de se </a:t>
            </a:r>
            <a:r>
              <a:rPr lang="fr-CA" sz="2200" dirty="0" err="1">
                <a:latin typeface="Calibri" charset="0"/>
              </a:rPr>
              <a:t>requestionner</a:t>
            </a:r>
            <a:r>
              <a:rPr lang="fr-CA" sz="2200" dirty="0">
                <a:latin typeface="Calibri" charset="0"/>
              </a:rPr>
              <a:t> pour mieux se structurer. </a:t>
            </a:r>
          </a:p>
          <a:p>
            <a:r>
              <a:rPr lang="fr-CA" sz="2200" dirty="0">
                <a:latin typeface="Calibri" charset="0"/>
              </a:rPr>
              <a:t>L’analyse des FDT et les travaux du 1</a:t>
            </a:r>
            <a:r>
              <a:rPr lang="fr-CA" sz="2200" baseline="30000" dirty="0">
                <a:latin typeface="Calibri" charset="0"/>
              </a:rPr>
              <a:t>er</a:t>
            </a:r>
            <a:r>
              <a:rPr lang="fr-CA" sz="2200" dirty="0">
                <a:latin typeface="Calibri" charset="0"/>
              </a:rPr>
              <a:t> Rendez-vous nous permettent d’affirmer que les MRC sont engagées dans </a:t>
            </a:r>
            <a:r>
              <a:rPr lang="fr-CA" sz="2200" dirty="0" smtClean="0">
                <a:latin typeface="Calibri" charset="0"/>
              </a:rPr>
              <a:t>la</a:t>
            </a:r>
            <a:br>
              <a:rPr lang="fr-CA" sz="2200" dirty="0" smtClean="0">
                <a:latin typeface="Calibri" charset="0"/>
              </a:rPr>
            </a:br>
            <a:r>
              <a:rPr lang="fr-CA" sz="2200" dirty="0" smtClean="0">
                <a:latin typeface="Calibri" charset="0"/>
              </a:rPr>
              <a:t>voie de </a:t>
            </a:r>
            <a:r>
              <a:rPr lang="fr-CA" sz="2200" dirty="0">
                <a:latin typeface="Calibri" charset="0"/>
              </a:rPr>
              <a:t>l’action locale et régionale</a:t>
            </a:r>
            <a:r>
              <a:rPr lang="fr-CA" sz="2200" dirty="0" smtClean="0">
                <a:latin typeface="Calibri" charset="0"/>
              </a:rPr>
              <a:t>.</a:t>
            </a:r>
            <a:endParaRPr lang="fr-CA" sz="2200" dirty="0">
              <a:latin typeface="Calibri" charset="0"/>
            </a:endParaRPr>
          </a:p>
        </p:txBody>
      </p:sp>
    </p:spTree>
    <p:extLst>
      <p:ext uri="{BB962C8B-B14F-4D97-AF65-F5344CB8AC3E}">
        <p14:creationId xmlns:p14="http://schemas.microsoft.com/office/powerpoint/2010/main" val="4177136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ctrTitle"/>
          </p:nvPr>
        </p:nvSpPr>
        <p:spPr>
          <a:xfrm>
            <a:off x="2555875" y="2716213"/>
            <a:ext cx="5761038" cy="1535112"/>
          </a:xfrm>
        </p:spPr>
        <p:txBody>
          <a:bodyPr anchor="b"/>
          <a:lstStyle/>
          <a:p>
            <a:r>
              <a:rPr lang="en-CA" sz="2800" b="1" dirty="0">
                <a:solidFill>
                  <a:schemeClr val="tx1"/>
                </a:solidFill>
              </a:rPr>
              <a:t/>
            </a:r>
            <a:br>
              <a:rPr lang="en-CA" sz="2800" b="1" dirty="0">
                <a:solidFill>
                  <a:schemeClr val="tx1"/>
                </a:solidFill>
              </a:rPr>
            </a:br>
            <a:r>
              <a:rPr lang="en-CA" sz="2800" b="1" dirty="0">
                <a:solidFill>
                  <a:schemeClr val="tx1"/>
                </a:solidFill>
              </a:rPr>
              <a:t/>
            </a:r>
            <a:br>
              <a:rPr lang="en-CA" sz="2800" b="1" dirty="0">
                <a:solidFill>
                  <a:schemeClr val="tx1"/>
                </a:solidFill>
              </a:rPr>
            </a:br>
            <a:r>
              <a:rPr lang="en-CA" sz="2800" b="1" dirty="0" smtClean="0">
                <a:solidFill>
                  <a:schemeClr val="tx1"/>
                </a:solidFill>
              </a:rPr>
              <a:t/>
            </a:r>
            <a:br>
              <a:rPr lang="en-CA" sz="2800" b="1" dirty="0" smtClean="0">
                <a:solidFill>
                  <a:schemeClr val="tx1"/>
                </a:solidFill>
              </a:rPr>
            </a:br>
            <a:r>
              <a:rPr lang="en-CA" sz="2800" b="1" dirty="0">
                <a:solidFill>
                  <a:schemeClr val="tx1"/>
                </a:solidFill>
              </a:rPr>
              <a:t/>
            </a:r>
            <a:br>
              <a:rPr lang="en-CA" sz="2800" b="1" dirty="0">
                <a:solidFill>
                  <a:schemeClr val="tx1"/>
                </a:solidFill>
              </a:rPr>
            </a:br>
            <a:r>
              <a:rPr lang="en-CA" sz="2800" dirty="0" smtClean="0">
                <a:solidFill>
                  <a:schemeClr val="tx1"/>
                </a:solidFill>
              </a:rPr>
              <a:t> </a:t>
            </a:r>
            <a:r>
              <a:rPr lang="en-CA" sz="2800" dirty="0">
                <a:solidFill>
                  <a:schemeClr val="tx1"/>
                </a:solidFill>
              </a:rPr>
              <a:t/>
            </a:r>
            <a:br>
              <a:rPr lang="en-CA" sz="2800" dirty="0">
                <a:solidFill>
                  <a:schemeClr val="tx1"/>
                </a:solidFill>
              </a:rPr>
            </a:br>
            <a:r>
              <a:rPr lang="fr-CA" dirty="0">
                <a:latin typeface="Calibri" charset="0"/>
              </a:rPr>
              <a:t/>
            </a:r>
            <a:br>
              <a:rPr lang="fr-CA" dirty="0">
                <a:latin typeface="Calibri" charset="0"/>
              </a:rPr>
            </a:br>
            <a:r>
              <a:rPr lang="fr-CA" dirty="0" smtClean="0">
                <a:latin typeface="Calibri" charset="0"/>
              </a:rPr>
              <a:t/>
            </a:r>
            <a:br>
              <a:rPr lang="fr-CA" dirty="0" smtClean="0">
                <a:latin typeface="Calibri" charset="0"/>
              </a:rPr>
            </a:br>
            <a:r>
              <a:rPr lang="fr-CA" dirty="0" smtClean="0">
                <a:latin typeface="Calibri" charset="0"/>
              </a:rPr>
              <a:t>Merci!</a:t>
            </a:r>
            <a:br>
              <a:rPr lang="fr-CA" dirty="0" smtClean="0">
                <a:latin typeface="Calibri" charset="0"/>
              </a:rPr>
            </a:br>
            <a:r>
              <a:rPr lang="fr-CA" sz="2400" dirty="0" smtClean="0">
                <a:latin typeface="Calibri" charset="0"/>
              </a:rPr>
              <a:t>M</a:t>
            </a:r>
            <a:r>
              <a:rPr lang="fr-CA" sz="2400" baseline="30000" dirty="0" smtClean="0">
                <a:latin typeface="Calibri" charset="0"/>
              </a:rPr>
              <a:t>me</a:t>
            </a:r>
            <a:r>
              <a:rPr lang="fr-CA" sz="2400" dirty="0" smtClean="0">
                <a:latin typeface="Calibri" charset="0"/>
              </a:rPr>
              <a:t> Maryse Drolet, conseillère</a:t>
            </a:r>
            <a:br>
              <a:rPr lang="fr-CA" sz="2400" dirty="0" smtClean="0">
                <a:latin typeface="Calibri" charset="0"/>
              </a:rPr>
            </a:br>
            <a:r>
              <a:rPr lang="fr-CA" sz="2400" dirty="0" smtClean="0">
                <a:latin typeface="Calibri" charset="0"/>
              </a:rPr>
              <a:t>Direction Recherche et politiques</a:t>
            </a:r>
            <a:endParaRPr lang="en-US" sz="2400" dirty="0">
              <a:latin typeface="Calibri" charset="0"/>
            </a:endParaRPr>
          </a:p>
        </p:txBody>
      </p:sp>
      <p:pic>
        <p:nvPicPr>
          <p:cNvPr id="2" name="Image 1" descr="Logo_table-concertation_2016_800px.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44208" y="210622"/>
            <a:ext cx="2438025" cy="1964047"/>
          </a:xfrm>
          <a:prstGeom prst="rect">
            <a:avLst/>
          </a:prstGeom>
        </p:spPr>
      </p:pic>
    </p:spTree>
    <p:extLst>
      <p:ext uri="{BB962C8B-B14F-4D97-AF65-F5344CB8AC3E}">
        <p14:creationId xmlns:p14="http://schemas.microsoft.com/office/powerpoint/2010/main" val="4061451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75"/>
            <a:ext cx="7859216" cy="857250"/>
          </a:xfrm>
        </p:spPr>
        <p:txBody>
          <a:bodyPr/>
          <a:lstStyle/>
          <a:p>
            <a:r>
              <a:rPr lang="fr-CA" sz="4000" b="1" dirty="0"/>
              <a:t>Nouvelle </a:t>
            </a:r>
            <a:r>
              <a:rPr lang="fr-CA" sz="4000" b="1" dirty="0" smtClean="0"/>
              <a:t>gouvernance régionale </a:t>
            </a:r>
            <a:endParaRPr lang="fr-FR" sz="4000" dirty="0"/>
          </a:p>
        </p:txBody>
      </p:sp>
      <p:sp>
        <p:nvSpPr>
          <p:cNvPr id="3" name="Espace réservé du contenu 2"/>
          <p:cNvSpPr>
            <a:spLocks noGrp="1"/>
          </p:cNvSpPr>
          <p:nvPr>
            <p:ph idx="1"/>
          </p:nvPr>
        </p:nvSpPr>
        <p:spPr/>
        <p:txBody>
          <a:bodyPr/>
          <a:lstStyle/>
          <a:p>
            <a:pPr marL="0" indent="0">
              <a:buNone/>
            </a:pPr>
            <a:r>
              <a:rPr lang="fr-CA" sz="2800" b="1" dirty="0"/>
              <a:t>Retour sur les grands changements</a:t>
            </a:r>
          </a:p>
          <a:p>
            <a:pPr marL="400050" lvl="1" indent="0">
              <a:buNone/>
            </a:pPr>
            <a:r>
              <a:rPr lang="fr-CA" sz="2400" dirty="0"/>
              <a:t>1- Pacte fiscal transitoire 2015</a:t>
            </a:r>
          </a:p>
          <a:p>
            <a:pPr marL="400050" lvl="1" indent="0">
              <a:buNone/>
            </a:pPr>
            <a:r>
              <a:rPr lang="fr-CA" sz="2400" dirty="0"/>
              <a:t>2- Le projet de loi </a:t>
            </a:r>
            <a:r>
              <a:rPr lang="fr-CA" sz="2400" dirty="0" smtClean="0"/>
              <a:t>n</a:t>
            </a:r>
            <a:r>
              <a:rPr lang="fr-CA" sz="2400" baseline="30000" dirty="0" smtClean="0"/>
              <a:t>o</a:t>
            </a:r>
            <a:r>
              <a:rPr lang="fr-CA" sz="2400" dirty="0" smtClean="0"/>
              <a:t> 28</a:t>
            </a:r>
            <a:endParaRPr lang="fr-CA" sz="2400" dirty="0"/>
          </a:p>
          <a:p>
            <a:pPr marL="400050" lvl="1" indent="0">
              <a:buNone/>
            </a:pPr>
            <a:r>
              <a:rPr lang="fr-CA" sz="2400" dirty="0"/>
              <a:t>3- Le nouveau Fonds de développement des territoires</a:t>
            </a:r>
          </a:p>
          <a:p>
            <a:pPr marL="0" indent="0">
              <a:spcBef>
                <a:spcPts val="0"/>
              </a:spcBef>
              <a:buNone/>
            </a:pPr>
            <a:endParaRPr lang="fr-CA" sz="1200" b="1" dirty="0"/>
          </a:p>
          <a:p>
            <a:pPr marL="0" indent="0">
              <a:buNone/>
            </a:pPr>
            <a:r>
              <a:rPr lang="fr-CA" sz="2800" b="1" dirty="0"/>
              <a:t>État de la </a:t>
            </a:r>
            <a:r>
              <a:rPr lang="fr-CA" sz="2800" b="1" dirty="0" smtClean="0"/>
              <a:t>situation, </a:t>
            </a:r>
            <a:r>
              <a:rPr lang="fr-CA" sz="2800" b="1" dirty="0"/>
              <a:t>un an plus tard</a:t>
            </a:r>
          </a:p>
          <a:p>
            <a:pPr marL="400050" lvl="1" indent="0">
              <a:buNone/>
            </a:pPr>
            <a:r>
              <a:rPr lang="fr-CA" sz="2400" dirty="0"/>
              <a:t>4- L’état de la situation en 2016</a:t>
            </a:r>
          </a:p>
          <a:p>
            <a:endParaRPr lang="fr-FR" dirty="0"/>
          </a:p>
        </p:txBody>
      </p:sp>
    </p:spTree>
    <p:extLst>
      <p:ext uri="{BB962C8B-B14F-4D97-AF65-F5344CB8AC3E}">
        <p14:creationId xmlns:p14="http://schemas.microsoft.com/office/powerpoint/2010/main" val="729002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46348"/>
            <a:ext cx="8002588" cy="857250"/>
          </a:xfrm>
        </p:spPr>
        <p:txBody>
          <a:bodyPr/>
          <a:lstStyle/>
          <a:p>
            <a:r>
              <a:rPr lang="fr-CA" sz="3600" b="1" dirty="0"/>
              <a:t>La Fédération </a:t>
            </a:r>
            <a:r>
              <a:rPr lang="fr-CA" sz="3600" b="1" dirty="0" smtClean="0"/>
              <a:t>québécoise</a:t>
            </a:r>
            <a:br>
              <a:rPr lang="fr-CA" sz="3600" b="1" dirty="0" smtClean="0"/>
            </a:br>
            <a:r>
              <a:rPr lang="fr-CA" sz="3600" b="1" dirty="0" smtClean="0"/>
              <a:t>des municipalités</a:t>
            </a:r>
            <a:endParaRPr lang="fr-FR" sz="3600" dirty="0"/>
          </a:p>
        </p:txBody>
      </p:sp>
      <p:sp>
        <p:nvSpPr>
          <p:cNvPr id="3" name="Espace réservé du contenu 2"/>
          <p:cNvSpPr>
            <a:spLocks noGrp="1"/>
          </p:cNvSpPr>
          <p:nvPr>
            <p:ph idx="1"/>
          </p:nvPr>
        </p:nvSpPr>
        <p:spPr>
          <a:xfrm>
            <a:off x="467544" y="1409923"/>
            <a:ext cx="8002588" cy="3394075"/>
          </a:xfrm>
        </p:spPr>
        <p:txBody>
          <a:bodyPr/>
          <a:lstStyle/>
          <a:p>
            <a:pPr>
              <a:spcAft>
                <a:spcPts val="600"/>
              </a:spcAft>
              <a:buNone/>
            </a:pPr>
            <a:r>
              <a:rPr lang="fr-CA" sz="2800" b="1" dirty="0"/>
              <a:t>Fondée en </a:t>
            </a:r>
            <a:r>
              <a:rPr lang="fr-CA" sz="2800" b="1" dirty="0" smtClean="0"/>
              <a:t>1944 </a:t>
            </a:r>
            <a:r>
              <a:rPr lang="fr-CA" sz="2800" dirty="0"/>
              <a:t>:</a:t>
            </a:r>
          </a:p>
          <a:p>
            <a:pPr>
              <a:spcBef>
                <a:spcPts val="600"/>
              </a:spcBef>
            </a:pPr>
            <a:r>
              <a:rPr lang="fr-CA" sz="2000" dirty="0"/>
              <a:t>C’est plus de 1 000 municipalités locales et municipalités régionales de comté (MRC) membres</a:t>
            </a:r>
          </a:p>
          <a:p>
            <a:pPr>
              <a:spcBef>
                <a:spcPts val="600"/>
              </a:spcBef>
            </a:pPr>
            <a:r>
              <a:rPr lang="fr-CA" sz="2000" dirty="0"/>
              <a:t>Une force de 7 000 élus</a:t>
            </a:r>
          </a:p>
          <a:p>
            <a:pPr>
              <a:spcBef>
                <a:spcPts val="600"/>
              </a:spcBef>
            </a:pPr>
            <a:r>
              <a:rPr lang="fr-CA" sz="2000" dirty="0"/>
              <a:t>Un conseil d’administration représentant toutes les régions du Québec </a:t>
            </a:r>
            <a:r>
              <a:rPr lang="fr-CA" sz="2000" dirty="0" smtClean="0"/>
              <a:t>et cinq </a:t>
            </a:r>
            <a:r>
              <a:rPr lang="fr-CA" sz="2000" dirty="0"/>
              <a:t>commissions permanentes</a:t>
            </a:r>
          </a:p>
          <a:p>
            <a:pPr>
              <a:spcBef>
                <a:spcPts val="600"/>
              </a:spcBef>
            </a:pPr>
            <a:r>
              <a:rPr lang="fr-CA" sz="2000" dirty="0"/>
              <a:t>Rappelons que le Québec c’est 1 137 municipalités </a:t>
            </a:r>
            <a:r>
              <a:rPr lang="fr-CA" sz="2000" dirty="0" smtClean="0"/>
              <a:t>dont</a:t>
            </a:r>
            <a:br>
              <a:rPr lang="fr-CA" sz="2000" dirty="0" smtClean="0"/>
            </a:br>
            <a:r>
              <a:rPr lang="fr-CA" sz="2000" dirty="0" smtClean="0"/>
              <a:t>960 comptent moins de </a:t>
            </a:r>
            <a:r>
              <a:rPr lang="fr-CA" sz="2000" dirty="0"/>
              <a:t>5 000 de population</a:t>
            </a:r>
          </a:p>
          <a:p>
            <a:endParaRPr lang="fr-FR" dirty="0"/>
          </a:p>
        </p:txBody>
      </p:sp>
    </p:spTree>
    <p:extLst>
      <p:ext uri="{BB962C8B-B14F-4D97-AF65-F5344CB8AC3E}">
        <p14:creationId xmlns:p14="http://schemas.microsoft.com/office/powerpoint/2010/main" val="4001962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75"/>
            <a:ext cx="8002588" cy="857250"/>
          </a:xfrm>
        </p:spPr>
        <p:txBody>
          <a:bodyPr/>
          <a:lstStyle/>
          <a:p>
            <a:r>
              <a:rPr lang="fr-CA" b="1" dirty="0"/>
              <a:t>Nouvelle gouvernance régionale </a:t>
            </a:r>
            <a:endParaRPr lang="fr-FR" dirty="0"/>
          </a:p>
        </p:txBody>
      </p:sp>
      <p:sp>
        <p:nvSpPr>
          <p:cNvPr id="3" name="Espace réservé du contenu 2"/>
          <p:cNvSpPr>
            <a:spLocks noGrp="1"/>
          </p:cNvSpPr>
          <p:nvPr>
            <p:ph idx="1"/>
          </p:nvPr>
        </p:nvSpPr>
        <p:spPr>
          <a:xfrm>
            <a:off x="529852" y="1123352"/>
            <a:ext cx="8002588" cy="3394075"/>
          </a:xfrm>
        </p:spPr>
        <p:txBody>
          <a:bodyPr/>
          <a:lstStyle/>
          <a:p>
            <a:pPr marL="0" indent="0">
              <a:spcBef>
                <a:spcPts val="0"/>
              </a:spcBef>
              <a:spcAft>
                <a:spcPts val="600"/>
              </a:spcAft>
              <a:buNone/>
            </a:pPr>
            <a:r>
              <a:rPr lang="fr-CA" sz="2800" b="1" dirty="0" smtClean="0"/>
              <a:t>1- </a:t>
            </a:r>
            <a:r>
              <a:rPr lang="fr-CA" sz="2800" b="1" dirty="0"/>
              <a:t>Pacte fiscal transitoire 2015</a:t>
            </a:r>
          </a:p>
          <a:p>
            <a:pPr>
              <a:spcBef>
                <a:spcPts val="550"/>
              </a:spcBef>
            </a:pPr>
            <a:r>
              <a:rPr lang="fr-FR" sz="2300" dirty="0">
                <a:ea typeface="Times New Roman"/>
                <a:cs typeface="Helvetica Neue"/>
              </a:rPr>
              <a:t>Coupure de 300 millions de dollars pour le milieu municipal</a:t>
            </a:r>
          </a:p>
          <a:p>
            <a:r>
              <a:rPr lang="fr-FR" sz="2300" dirty="0">
                <a:ea typeface="Times New Roman"/>
                <a:cs typeface="Helvetica Neue"/>
              </a:rPr>
              <a:t>Abolition des conférences régionales des élus (CRÉ) et </a:t>
            </a:r>
            <a:r>
              <a:rPr lang="fr-FR" sz="2300" dirty="0" smtClean="0">
                <a:ea typeface="Times New Roman"/>
                <a:cs typeface="Helvetica Neue"/>
              </a:rPr>
              <a:t>transfert </a:t>
            </a:r>
            <a:r>
              <a:rPr lang="fr-FR" sz="2300" dirty="0">
                <a:ea typeface="Times New Roman"/>
                <a:cs typeface="Helvetica Neue"/>
              </a:rPr>
              <a:t>de leurs responsabilités aux MRC</a:t>
            </a:r>
          </a:p>
          <a:p>
            <a:r>
              <a:rPr lang="fr-FR" sz="2300" dirty="0">
                <a:ea typeface="Times New Roman"/>
                <a:cs typeface="Helvetica Neue"/>
              </a:rPr>
              <a:t>Transfert à la MRC de la compétence en développement économique et </a:t>
            </a:r>
            <a:r>
              <a:rPr lang="fr-FR" sz="2300" dirty="0" smtClean="0">
                <a:ea typeface="Times New Roman"/>
                <a:cs typeface="Helvetica Neue"/>
              </a:rPr>
              <a:t>le </a:t>
            </a:r>
            <a:r>
              <a:rPr lang="fr-FR" sz="2300" dirty="0">
                <a:ea typeface="Times New Roman"/>
                <a:cs typeface="Helvetica Neue"/>
              </a:rPr>
              <a:t>soutien à l’entreprenariat (CLD)</a:t>
            </a:r>
          </a:p>
          <a:p>
            <a:r>
              <a:rPr lang="fr-FR" sz="2300" dirty="0"/>
              <a:t>Mise en place du Fonds de développement des territoires (FDT) de 100 </a:t>
            </a:r>
            <a:r>
              <a:rPr lang="fr-FR" sz="2300" dirty="0" smtClean="0"/>
              <a:t>M$</a:t>
            </a:r>
            <a:endParaRPr lang="fr-CA" sz="2300" dirty="0"/>
          </a:p>
        </p:txBody>
      </p:sp>
    </p:spTree>
    <p:extLst>
      <p:ext uri="{BB962C8B-B14F-4D97-AF65-F5344CB8AC3E}">
        <p14:creationId xmlns:p14="http://schemas.microsoft.com/office/powerpoint/2010/main" val="2067649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t>Nouvelle gouvernance régionale </a:t>
            </a:r>
            <a:endParaRPr lang="fr-FR" dirty="0"/>
          </a:p>
        </p:txBody>
      </p:sp>
      <p:sp>
        <p:nvSpPr>
          <p:cNvPr id="3" name="Espace réservé du contenu 2"/>
          <p:cNvSpPr>
            <a:spLocks noGrp="1"/>
          </p:cNvSpPr>
          <p:nvPr>
            <p:ph idx="1"/>
          </p:nvPr>
        </p:nvSpPr>
        <p:spPr>
          <a:xfrm>
            <a:off x="457200" y="1131590"/>
            <a:ext cx="8002588" cy="3394075"/>
          </a:xfrm>
        </p:spPr>
        <p:txBody>
          <a:bodyPr/>
          <a:lstStyle/>
          <a:p>
            <a:pPr marL="361950" indent="-361950">
              <a:spcBef>
                <a:spcPct val="0"/>
              </a:spcBef>
              <a:spcAft>
                <a:spcPts val="600"/>
              </a:spcAft>
              <a:buNone/>
            </a:pPr>
            <a:r>
              <a:rPr lang="fr-CA" sz="2800" b="1" dirty="0"/>
              <a:t>2- Le </a:t>
            </a:r>
            <a:r>
              <a:rPr lang="fr-FR" sz="2800" b="1" i="1" dirty="0" smtClean="0"/>
              <a:t>projet </a:t>
            </a:r>
            <a:r>
              <a:rPr lang="fr-FR" sz="2800" b="1" i="1" dirty="0"/>
              <a:t>de loi </a:t>
            </a:r>
            <a:r>
              <a:rPr lang="fr-FR" sz="2800" b="1" i="1" dirty="0" smtClean="0"/>
              <a:t>n</a:t>
            </a:r>
            <a:r>
              <a:rPr lang="fr-FR" sz="2800" b="1" i="1" baseline="30000" dirty="0" smtClean="0"/>
              <a:t>o</a:t>
            </a:r>
            <a:r>
              <a:rPr lang="fr-FR" sz="2800" b="1" i="1" dirty="0" smtClean="0"/>
              <a:t> 28</a:t>
            </a:r>
            <a:r>
              <a:rPr lang="fr-FR" sz="2800" b="1" dirty="0" smtClean="0"/>
              <a:t> </a:t>
            </a:r>
            <a:r>
              <a:rPr lang="fr-FR" sz="2800" b="1" dirty="0"/>
              <a:t>sur le retour à l’équilibre budgétaire, </a:t>
            </a:r>
            <a:r>
              <a:rPr lang="fr-FR" sz="2800" b="1" dirty="0" smtClean="0"/>
              <a:t>chapitre </a:t>
            </a:r>
            <a:r>
              <a:rPr lang="fr-FR" sz="2800" b="1" dirty="0"/>
              <a:t>VIII </a:t>
            </a:r>
          </a:p>
          <a:p>
            <a:pPr marL="0" indent="0">
              <a:spcBef>
                <a:spcPct val="0"/>
              </a:spcBef>
              <a:buNone/>
            </a:pPr>
            <a:endParaRPr lang="fr-FR" sz="1800" dirty="0"/>
          </a:p>
          <a:p>
            <a:pPr>
              <a:spcBef>
                <a:spcPct val="0"/>
              </a:spcBef>
            </a:pPr>
            <a:r>
              <a:rPr lang="fr-FR" sz="2400" dirty="0"/>
              <a:t>Confirme la nouvelle gouvernance municipale </a:t>
            </a:r>
          </a:p>
          <a:p>
            <a:pPr marL="0" indent="0">
              <a:spcBef>
                <a:spcPct val="0"/>
              </a:spcBef>
              <a:buNone/>
            </a:pPr>
            <a:endParaRPr lang="fr-FR" sz="2400" dirty="0"/>
          </a:p>
          <a:p>
            <a:pPr>
              <a:spcBef>
                <a:spcPct val="0"/>
              </a:spcBef>
            </a:pPr>
            <a:r>
              <a:rPr lang="fr-FR" sz="2400" dirty="0"/>
              <a:t>Transfère la compétence en matière de développement local et régional à la MRC</a:t>
            </a:r>
          </a:p>
          <a:p>
            <a:endParaRPr lang="fr-FR" dirty="0"/>
          </a:p>
        </p:txBody>
      </p:sp>
    </p:spTree>
    <p:extLst>
      <p:ext uri="{BB962C8B-B14F-4D97-AF65-F5344CB8AC3E}">
        <p14:creationId xmlns:p14="http://schemas.microsoft.com/office/powerpoint/2010/main" val="3720466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t>Nouvelle gouvernance régionale </a:t>
            </a:r>
            <a:endParaRPr lang="fr-FR" dirty="0"/>
          </a:p>
        </p:txBody>
      </p:sp>
      <p:sp>
        <p:nvSpPr>
          <p:cNvPr id="3" name="Espace réservé du contenu 2"/>
          <p:cNvSpPr>
            <a:spLocks noGrp="1"/>
          </p:cNvSpPr>
          <p:nvPr>
            <p:ph idx="1"/>
          </p:nvPr>
        </p:nvSpPr>
        <p:spPr>
          <a:xfrm>
            <a:off x="467544" y="1131590"/>
            <a:ext cx="8002588" cy="3394075"/>
          </a:xfrm>
        </p:spPr>
        <p:txBody>
          <a:bodyPr/>
          <a:lstStyle/>
          <a:p>
            <a:pPr marL="0" indent="0">
              <a:spcBef>
                <a:spcPts val="0"/>
              </a:spcBef>
              <a:spcAft>
                <a:spcPts val="600"/>
              </a:spcAft>
              <a:buNone/>
            </a:pPr>
            <a:r>
              <a:rPr lang="fr-CA" sz="2800" b="1" dirty="0"/>
              <a:t>3- Fonds de développement des territoires (FDT)</a:t>
            </a:r>
          </a:p>
          <a:p>
            <a:pPr>
              <a:spcBef>
                <a:spcPts val="600"/>
              </a:spcBef>
              <a:spcAft>
                <a:spcPts val="400"/>
              </a:spcAft>
            </a:pPr>
            <a:r>
              <a:rPr lang="fr-CA" sz="2300" dirty="0"/>
              <a:t>La composition du FDT : </a:t>
            </a:r>
            <a:r>
              <a:rPr lang="fr-CA" sz="2300" dirty="0" smtClean="0"/>
              <a:t>100 M$</a:t>
            </a:r>
            <a:endParaRPr lang="fr-CA" sz="2300" dirty="0"/>
          </a:p>
          <a:p>
            <a:pPr lvl="2">
              <a:spcBef>
                <a:spcPts val="600"/>
              </a:spcBef>
              <a:spcAft>
                <a:spcPts val="400"/>
              </a:spcAft>
              <a:buFont typeface="Wingdings" panose="05000000000000000000" pitchFamily="2" charset="2"/>
              <a:buChar char="§"/>
            </a:pPr>
            <a:r>
              <a:rPr lang="fr-FR" sz="2000" dirty="0"/>
              <a:t>Pactes ruraux et agents ruraux </a:t>
            </a:r>
            <a:r>
              <a:rPr lang="fr-FR" sz="2000" dirty="0" smtClean="0"/>
              <a:t>/ Aide </a:t>
            </a:r>
            <a:r>
              <a:rPr lang="fr-FR" sz="2000" dirty="0"/>
              <a:t>au </a:t>
            </a:r>
            <a:r>
              <a:rPr lang="fr-FR" sz="2000" dirty="0" smtClean="0"/>
              <a:t>CLD / FDR </a:t>
            </a:r>
            <a:r>
              <a:rPr lang="fr-FR" sz="2000" dirty="0"/>
              <a:t>(CRÉ</a:t>
            </a:r>
            <a:r>
              <a:rPr lang="fr-FR" sz="2000" dirty="0" smtClean="0"/>
              <a:t>) / Aide </a:t>
            </a:r>
            <a:r>
              <a:rPr lang="fr-FR" sz="2000" dirty="0"/>
              <a:t>aux MRC</a:t>
            </a:r>
          </a:p>
          <a:p>
            <a:pPr>
              <a:spcBef>
                <a:spcPts val="600"/>
              </a:spcBef>
              <a:spcAft>
                <a:spcPts val="400"/>
              </a:spcAft>
            </a:pPr>
            <a:r>
              <a:rPr lang="fr-FR" sz="2300" dirty="0"/>
              <a:t>Les engagements des MRC</a:t>
            </a:r>
          </a:p>
          <a:p>
            <a:pPr lvl="2">
              <a:spcBef>
                <a:spcPts val="400"/>
              </a:spcBef>
              <a:spcAft>
                <a:spcPts val="400"/>
              </a:spcAft>
              <a:buFont typeface="Wingdings" panose="05000000000000000000" pitchFamily="2" charset="2"/>
              <a:buChar char="§"/>
            </a:pPr>
            <a:r>
              <a:rPr lang="fr-FR" sz="2000" dirty="0"/>
              <a:t>Adoption de priorités d’intervention annuelles</a:t>
            </a:r>
          </a:p>
          <a:p>
            <a:pPr lvl="2">
              <a:spcBef>
                <a:spcPts val="400"/>
              </a:spcBef>
              <a:spcAft>
                <a:spcPts val="400"/>
              </a:spcAft>
              <a:buFont typeface="Wingdings" panose="05000000000000000000" pitchFamily="2" charset="2"/>
              <a:buChar char="§"/>
            </a:pPr>
            <a:r>
              <a:rPr lang="fr-FR" sz="2000" dirty="0"/>
              <a:t>Adoption d’une politique de soutien aux entreprises</a:t>
            </a:r>
          </a:p>
          <a:p>
            <a:pPr lvl="2">
              <a:spcBef>
                <a:spcPts val="400"/>
              </a:spcBef>
              <a:spcAft>
                <a:spcPts val="400"/>
              </a:spcAft>
              <a:buFont typeface="Wingdings" panose="05000000000000000000" pitchFamily="2" charset="2"/>
              <a:buChar char="§"/>
            </a:pPr>
            <a:r>
              <a:rPr lang="fr-FR" sz="2000" dirty="0"/>
              <a:t>Adoption d’une politique de soutien aux projets structurants </a:t>
            </a:r>
            <a:r>
              <a:rPr lang="fr-FR" sz="2000" dirty="0" smtClean="0"/>
              <a:t>pour améliorer les milieux de </a:t>
            </a:r>
            <a:r>
              <a:rPr lang="fr-FR" sz="2000" dirty="0"/>
              <a:t>vie</a:t>
            </a:r>
            <a:endParaRPr lang="fr-CA" sz="2000" dirty="0"/>
          </a:p>
          <a:p>
            <a:pPr marL="0" indent="0">
              <a:buNone/>
            </a:pPr>
            <a:endParaRPr lang="fr-FR" dirty="0"/>
          </a:p>
        </p:txBody>
      </p:sp>
    </p:spTree>
    <p:extLst>
      <p:ext uri="{BB962C8B-B14F-4D97-AF65-F5344CB8AC3E}">
        <p14:creationId xmlns:p14="http://schemas.microsoft.com/office/powerpoint/2010/main" val="3571081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t>Nouvelle gouvernance régionale </a:t>
            </a:r>
            <a:endParaRPr lang="fr-FR" dirty="0"/>
          </a:p>
        </p:txBody>
      </p:sp>
      <p:sp>
        <p:nvSpPr>
          <p:cNvPr id="3" name="Espace réservé du contenu 2"/>
          <p:cNvSpPr>
            <a:spLocks noGrp="1"/>
          </p:cNvSpPr>
          <p:nvPr>
            <p:ph idx="1"/>
          </p:nvPr>
        </p:nvSpPr>
        <p:spPr>
          <a:xfrm>
            <a:off x="444964" y="1131590"/>
            <a:ext cx="8591532" cy="3394075"/>
          </a:xfrm>
        </p:spPr>
        <p:txBody>
          <a:bodyPr/>
          <a:lstStyle/>
          <a:p>
            <a:pPr marL="0" indent="0">
              <a:buNone/>
            </a:pPr>
            <a:r>
              <a:rPr lang="fr-CA" sz="2800" b="1" dirty="0">
                <a:latin typeface="Calibri" charset="0"/>
              </a:rPr>
              <a:t>4- État de la </a:t>
            </a:r>
            <a:r>
              <a:rPr lang="fr-CA" sz="2800" b="1" dirty="0" smtClean="0">
                <a:latin typeface="Calibri" charset="0"/>
              </a:rPr>
              <a:t>situation, </a:t>
            </a:r>
            <a:r>
              <a:rPr lang="fr-CA" sz="2800" b="1" dirty="0">
                <a:latin typeface="Calibri" charset="0"/>
              </a:rPr>
              <a:t>un an plus tard</a:t>
            </a:r>
            <a:endParaRPr lang="en-US" sz="2800" dirty="0">
              <a:latin typeface="Calibri" charset="0"/>
            </a:endParaRPr>
          </a:p>
          <a:p>
            <a:pPr>
              <a:spcBef>
                <a:spcPts val="1200"/>
              </a:spcBef>
            </a:pPr>
            <a:r>
              <a:rPr lang="fr-CA" sz="2400" u="sng" dirty="0">
                <a:latin typeface="Calibri" charset="0"/>
              </a:rPr>
              <a:t>La concertation au palier régional :</a:t>
            </a:r>
          </a:p>
          <a:p>
            <a:pPr lvl="1">
              <a:buFont typeface="Arial" charset="0"/>
              <a:buChar char="•"/>
            </a:pPr>
            <a:r>
              <a:rPr lang="fr-FR" sz="2000" dirty="0">
                <a:latin typeface="Calibri" charset="0"/>
              </a:rPr>
              <a:t>9 régions se sont dotées d’un lieu concertation officiel </a:t>
            </a:r>
            <a:r>
              <a:rPr lang="fr-FR" sz="2000" dirty="0" smtClean="0">
                <a:latin typeface="Calibri" charset="0"/>
              </a:rPr>
              <a:t>et </a:t>
            </a:r>
            <a:r>
              <a:rPr lang="fr-FR" sz="2000" dirty="0">
                <a:latin typeface="Calibri" charset="0"/>
              </a:rPr>
              <a:t>incorporé</a:t>
            </a:r>
          </a:p>
          <a:p>
            <a:pPr lvl="1">
              <a:buFont typeface="Arial" charset="0"/>
              <a:buChar char="•"/>
            </a:pPr>
            <a:r>
              <a:rPr lang="fr-FR" sz="2000" dirty="0">
                <a:latin typeface="Calibri" charset="0"/>
              </a:rPr>
              <a:t>6 régions sont encore en réflexion à la Table des préfets</a:t>
            </a:r>
            <a:r>
              <a:rPr lang="fr-CA" sz="2000" dirty="0">
                <a:latin typeface="Calibri" charset="0"/>
              </a:rPr>
              <a:t> </a:t>
            </a:r>
          </a:p>
          <a:p>
            <a:pPr>
              <a:spcBef>
                <a:spcPts val="1200"/>
              </a:spcBef>
            </a:pPr>
            <a:r>
              <a:rPr lang="fr-CA" sz="2400" u="sng" dirty="0">
                <a:latin typeface="Calibri" charset="0"/>
              </a:rPr>
              <a:t>La nouvelle gouvernance régionale de proximité :</a:t>
            </a:r>
          </a:p>
          <a:p>
            <a:pPr lvl="1">
              <a:buFont typeface="Arial" charset="0"/>
              <a:buChar char="•"/>
            </a:pPr>
            <a:r>
              <a:rPr lang="fr-CA" sz="2000" dirty="0">
                <a:latin typeface="Calibri" charset="0"/>
              </a:rPr>
              <a:t>39 MRC ont intégré la compétence </a:t>
            </a:r>
            <a:r>
              <a:rPr lang="fr-CA" sz="2000" dirty="0" smtClean="0">
                <a:latin typeface="Calibri" charset="0"/>
              </a:rPr>
              <a:t>développement </a:t>
            </a:r>
            <a:r>
              <a:rPr lang="fr-CA" sz="2000" dirty="0">
                <a:latin typeface="Calibri" charset="0"/>
              </a:rPr>
              <a:t>économique </a:t>
            </a:r>
          </a:p>
          <a:p>
            <a:pPr lvl="1">
              <a:buFont typeface="Arial" charset="0"/>
              <a:buChar char="•"/>
            </a:pPr>
            <a:r>
              <a:rPr lang="fr-CA" sz="2000" spc="-10" dirty="0">
                <a:latin typeface="Calibri" charset="0"/>
              </a:rPr>
              <a:t>48 MRC ont signé une entente de délégation de compétence </a:t>
            </a:r>
            <a:r>
              <a:rPr lang="fr-CA" sz="2000" spc="-10" dirty="0" smtClean="0">
                <a:latin typeface="Calibri" charset="0"/>
              </a:rPr>
              <a:t>avec leur </a:t>
            </a:r>
            <a:r>
              <a:rPr lang="fr-CA" sz="2000" spc="-10" dirty="0">
                <a:latin typeface="Calibri" charset="0"/>
              </a:rPr>
              <a:t>CLD</a:t>
            </a:r>
            <a:endParaRPr lang="en-US" sz="2000" spc="-10" dirty="0">
              <a:latin typeface="Calibri" charset="0"/>
            </a:endParaRPr>
          </a:p>
          <a:p>
            <a:endParaRPr lang="fr-FR" dirty="0"/>
          </a:p>
        </p:txBody>
      </p:sp>
    </p:spTree>
    <p:extLst>
      <p:ext uri="{BB962C8B-B14F-4D97-AF65-F5344CB8AC3E}">
        <p14:creationId xmlns:p14="http://schemas.microsoft.com/office/powerpoint/2010/main" val="3272613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a:t>Nouvelle gouvernance régionale </a:t>
            </a:r>
            <a:endParaRPr lang="fr-FR" dirty="0"/>
          </a:p>
        </p:txBody>
      </p:sp>
      <p:sp>
        <p:nvSpPr>
          <p:cNvPr id="3" name="Espace réservé du contenu 2"/>
          <p:cNvSpPr>
            <a:spLocks noGrp="1"/>
          </p:cNvSpPr>
          <p:nvPr>
            <p:ph idx="1"/>
          </p:nvPr>
        </p:nvSpPr>
        <p:spPr>
          <a:xfrm>
            <a:off x="457200" y="1131590"/>
            <a:ext cx="8002588" cy="3394075"/>
          </a:xfrm>
        </p:spPr>
        <p:txBody>
          <a:bodyPr/>
          <a:lstStyle/>
          <a:p>
            <a:pPr marL="0" indent="0">
              <a:spcBef>
                <a:spcPts val="600"/>
              </a:spcBef>
              <a:buNone/>
            </a:pPr>
            <a:r>
              <a:rPr lang="fr-CA" sz="2800" b="1" dirty="0">
                <a:latin typeface="Calibri" charset="0"/>
              </a:rPr>
              <a:t>Dans ce </a:t>
            </a:r>
            <a:r>
              <a:rPr lang="fr-CA" sz="2800" b="1" dirty="0" smtClean="0">
                <a:latin typeface="Calibri" charset="0"/>
              </a:rPr>
              <a:t>contexte :</a:t>
            </a:r>
            <a:endParaRPr lang="en-US" sz="2800" dirty="0">
              <a:latin typeface="Calibri" charset="0"/>
            </a:endParaRPr>
          </a:p>
          <a:p>
            <a:pPr>
              <a:spcBef>
                <a:spcPts val="1200"/>
              </a:spcBef>
            </a:pPr>
            <a:r>
              <a:rPr lang="fr-CA" sz="2400" dirty="0">
                <a:latin typeface="Calibri" charset="0"/>
              </a:rPr>
              <a:t>La FQM a </a:t>
            </a:r>
            <a:r>
              <a:rPr lang="fr-CA" sz="2400" dirty="0" smtClean="0">
                <a:latin typeface="Calibri" charset="0"/>
              </a:rPr>
              <a:t>mis </a:t>
            </a:r>
            <a:r>
              <a:rPr lang="fr-CA" sz="2400" dirty="0">
                <a:latin typeface="Calibri" charset="0"/>
              </a:rPr>
              <a:t>en </a:t>
            </a:r>
            <a:r>
              <a:rPr lang="fr-CA" sz="2400" dirty="0" smtClean="0">
                <a:latin typeface="Calibri" charset="0"/>
              </a:rPr>
              <a:t>place, </a:t>
            </a:r>
            <a:r>
              <a:rPr lang="fr-CA" sz="2400" dirty="0">
                <a:latin typeface="Calibri" charset="0"/>
              </a:rPr>
              <a:t>en mars </a:t>
            </a:r>
            <a:r>
              <a:rPr lang="fr-CA" sz="2400" dirty="0" smtClean="0">
                <a:latin typeface="Calibri" charset="0"/>
              </a:rPr>
              <a:t>2016, une </a:t>
            </a:r>
            <a:r>
              <a:rPr lang="fr-CA" sz="2400" dirty="0">
                <a:latin typeface="Calibri" charset="0"/>
              </a:rPr>
              <a:t>Table de concertation sur le développement local et </a:t>
            </a:r>
            <a:r>
              <a:rPr lang="fr-CA" sz="2400" dirty="0" smtClean="0">
                <a:latin typeface="Calibri" charset="0"/>
              </a:rPr>
              <a:t>régional.</a:t>
            </a:r>
            <a:endParaRPr lang="fr-CA" sz="2400" dirty="0">
              <a:latin typeface="Calibri" charset="0"/>
            </a:endParaRPr>
          </a:p>
          <a:p>
            <a:pPr marL="400050" lvl="1" indent="0">
              <a:spcBef>
                <a:spcPts val="1200"/>
              </a:spcBef>
              <a:buNone/>
            </a:pPr>
            <a:r>
              <a:rPr lang="fr-CA" sz="2000" b="1" dirty="0">
                <a:latin typeface="Calibri" charset="0"/>
              </a:rPr>
              <a:t>Mission de la Table</a:t>
            </a:r>
          </a:p>
          <a:p>
            <a:pPr marL="400050" lvl="1" indent="0">
              <a:spcBef>
                <a:spcPts val="1200"/>
              </a:spcBef>
              <a:buNone/>
            </a:pPr>
            <a:r>
              <a:rPr lang="fr-CA" sz="2000" dirty="0">
                <a:latin typeface="Calibri" charset="0"/>
              </a:rPr>
              <a:t>Être le lieu de concertation des responsables, gestionnaires et professionnels du développement local et régional, afin </a:t>
            </a:r>
            <a:r>
              <a:rPr lang="fr-CA" sz="2000" dirty="0" smtClean="0">
                <a:latin typeface="Calibri" charset="0"/>
              </a:rPr>
              <a:t>d’épauler</a:t>
            </a:r>
            <a:br>
              <a:rPr lang="fr-CA" sz="2000" dirty="0" smtClean="0">
                <a:latin typeface="Calibri" charset="0"/>
              </a:rPr>
            </a:br>
            <a:r>
              <a:rPr lang="fr-CA" sz="2000" dirty="0" smtClean="0">
                <a:latin typeface="Calibri" charset="0"/>
              </a:rPr>
              <a:t>les </a:t>
            </a:r>
            <a:r>
              <a:rPr lang="fr-CA" sz="2000" dirty="0">
                <a:latin typeface="Calibri" charset="0"/>
              </a:rPr>
              <a:t>élus dans leurs nouvelles responsabilités de développement. </a:t>
            </a:r>
          </a:p>
          <a:p>
            <a:endParaRPr lang="fr-FR" dirty="0"/>
          </a:p>
        </p:txBody>
      </p:sp>
    </p:spTree>
    <p:extLst>
      <p:ext uri="{BB962C8B-B14F-4D97-AF65-F5344CB8AC3E}">
        <p14:creationId xmlns:p14="http://schemas.microsoft.com/office/powerpoint/2010/main" val="959308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8433" name="Titre 1"/>
          <p:cNvSpPr>
            <a:spLocks noGrp="1"/>
          </p:cNvSpPr>
          <p:nvPr>
            <p:ph type="title"/>
          </p:nvPr>
        </p:nvSpPr>
        <p:spPr>
          <a:xfrm>
            <a:off x="457200" y="206375"/>
            <a:ext cx="7859713" cy="857250"/>
          </a:xfrm>
        </p:spPr>
        <p:txBody>
          <a:bodyPr/>
          <a:lstStyle/>
          <a:p>
            <a:endParaRPr lang="fr-FR">
              <a:latin typeface="Calibri" charset="0"/>
            </a:endParaRPr>
          </a:p>
        </p:txBody>
      </p:sp>
      <p:sp>
        <p:nvSpPr>
          <p:cNvPr id="18434" name="Espace réservé du contenu 2"/>
          <p:cNvSpPr>
            <a:spLocks noGrp="1"/>
          </p:cNvSpPr>
          <p:nvPr>
            <p:ph idx="1"/>
          </p:nvPr>
        </p:nvSpPr>
        <p:spPr>
          <a:xfrm>
            <a:off x="457200" y="1200150"/>
            <a:ext cx="7859713" cy="3100388"/>
          </a:xfrm>
        </p:spPr>
        <p:txBody>
          <a:bodyPr/>
          <a:lstStyle/>
          <a:p>
            <a:endParaRPr lang="fr-FR">
              <a:latin typeface="Calibri" charset="0"/>
            </a:endParaRPr>
          </a:p>
        </p:txBody>
      </p:sp>
      <p:pic>
        <p:nvPicPr>
          <p:cNvPr id="5" name="Image 1" descr="TCDLR_page_titre.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3131840" y="3723878"/>
            <a:ext cx="3672408" cy="923330"/>
          </a:xfrm>
          <a:prstGeom prst="rect">
            <a:avLst/>
          </a:prstGeom>
          <a:noFill/>
        </p:spPr>
        <p:txBody>
          <a:bodyPr wrap="square" rtlCol="0">
            <a:spAutoFit/>
          </a:bodyPr>
          <a:lstStyle/>
          <a:p>
            <a:r>
              <a:rPr lang="fr-FR" b="1" dirty="0" smtClean="0">
                <a:solidFill>
                  <a:schemeClr val="bg1"/>
                </a:solidFill>
              </a:rPr>
              <a:t>1</a:t>
            </a:r>
            <a:r>
              <a:rPr lang="fr-FR" b="1" baseline="30000" dirty="0" smtClean="0">
                <a:solidFill>
                  <a:schemeClr val="bg1"/>
                </a:solidFill>
              </a:rPr>
              <a:t>er</a:t>
            </a:r>
            <a:r>
              <a:rPr lang="fr-FR" b="1" dirty="0" smtClean="0">
                <a:solidFill>
                  <a:schemeClr val="bg1"/>
                </a:solidFill>
              </a:rPr>
              <a:t> Rendez-vous du développement local et régional</a:t>
            </a:r>
          </a:p>
          <a:p>
            <a:r>
              <a:rPr lang="fr-FR" b="1" dirty="0" smtClean="0">
                <a:solidFill>
                  <a:schemeClr val="bg1"/>
                </a:solidFill>
              </a:rPr>
              <a:t>27 avril 2016</a:t>
            </a:r>
            <a:endParaRPr lang="fr-FR"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QM_modele_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FQM_modele_16x9.potx</Template>
  <TotalTime>546</TotalTime>
  <Words>1049</Words>
  <Application>Microsoft Office PowerPoint</Application>
  <PresentationFormat>Affichage à l'écran (16:9)</PresentationFormat>
  <Paragraphs>180</Paragraphs>
  <Slides>16</Slides>
  <Notes>16</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FQM_modele_16x9</vt:lpstr>
      <vt:lpstr>        Présentation Colloque du RQDS 19 mai 2016</vt:lpstr>
      <vt:lpstr>Nouvelle gouvernance régionale </vt:lpstr>
      <vt:lpstr>La Fédération québécoise des municipalités</vt:lpstr>
      <vt:lpstr>Nouvelle gouvernance régionale </vt:lpstr>
      <vt:lpstr>Nouvelle gouvernance régionale </vt:lpstr>
      <vt:lpstr>Nouvelle gouvernance régionale </vt:lpstr>
      <vt:lpstr>Nouvelle gouvernance régionale </vt:lpstr>
      <vt:lpstr>Nouvelle gouvernance régionale </vt:lpstr>
      <vt:lpstr>Présentation PowerPoint</vt:lpstr>
      <vt:lpstr>Nouvel outil de développement pour les MRC</vt:lpstr>
      <vt:lpstr>FDT-Priorités d’intervention 15-16</vt:lpstr>
      <vt:lpstr>FDT-Priorités d’intervention 15-16</vt:lpstr>
      <vt:lpstr>Défis identifiés par les responsables du développement local et régional (en %) lors du 1er Rendez-vous du 27 avril 2016</vt:lpstr>
      <vt:lpstr>Bilan des solutions aux défis identifiés par les responsables du développement local et régional lors du 1er Rendez-vous du 27 avril 2016</vt:lpstr>
      <vt:lpstr>Nouvelle gouvernance régionale </vt:lpstr>
      <vt:lpstr>        Merci! Mme Maryse Drolet, conseillère Direction Recherche et politiques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des MRC 22 et 23 mai 2013</dc:title>
  <dc:creator>clegendre</dc:creator>
  <cp:lastModifiedBy>Lussier C</cp:lastModifiedBy>
  <cp:revision>87</cp:revision>
  <cp:lastPrinted>2016-02-12T13:36:01Z</cp:lastPrinted>
  <dcterms:created xsi:type="dcterms:W3CDTF">2013-05-16T17:28:55Z</dcterms:created>
  <dcterms:modified xsi:type="dcterms:W3CDTF">2016-05-30T14:09:13Z</dcterms:modified>
</cp:coreProperties>
</file>